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3" autoAdjust="0"/>
    <p:restoredTop sz="99822" autoAdjust="0"/>
  </p:normalViewPr>
  <p:slideViewPr>
    <p:cSldViewPr>
      <p:cViewPr varScale="1">
        <p:scale>
          <a:sx n="67" d="100"/>
          <a:sy n="67" d="100"/>
        </p:scale>
        <p:origin x="1528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83652" y="559765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1260347"/>
                </a:lnTo>
                <a:lnTo>
                  <a:pt x="1260348" y="1260347"/>
                </a:lnTo>
                <a:lnTo>
                  <a:pt x="1260348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79395" y="421462"/>
            <a:ext cx="1597176" cy="184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883652" y="559765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1260347"/>
                </a:lnTo>
                <a:lnTo>
                  <a:pt x="1260348" y="1260347"/>
                </a:lnTo>
                <a:lnTo>
                  <a:pt x="1260348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883652" y="559765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1260347"/>
                </a:lnTo>
                <a:lnTo>
                  <a:pt x="1260348" y="1260347"/>
                </a:lnTo>
                <a:lnTo>
                  <a:pt x="1260348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5060" y="833373"/>
            <a:ext cx="634492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F232A"/>
                </a:solidFill>
                <a:latin typeface="Liberation Sans Narrow"/>
                <a:cs typeface="Liberation Sans Narrow"/>
              </a:defRPr>
            </a:lvl1pPr>
          </a:lstStyle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F232A"/>
                </a:solidFill>
                <a:latin typeface="Liberation Sans Narrow"/>
                <a:cs typeface="Liberation Sans Narrow"/>
              </a:defRPr>
            </a:lvl1pPr>
          </a:lstStyle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F232A"/>
                </a:solidFill>
                <a:latin typeface="Liberation Sans Narrow"/>
                <a:cs typeface="Liberation Sans Narrow"/>
              </a:defRPr>
            </a:lvl1pPr>
          </a:lstStyle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83652" y="559765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1260347"/>
                </a:lnTo>
                <a:lnTo>
                  <a:pt x="1260348" y="1260347"/>
                </a:lnTo>
                <a:lnTo>
                  <a:pt x="1260348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79395" y="421462"/>
            <a:ext cx="1597176" cy="184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883652" y="559765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1260347"/>
                </a:lnTo>
                <a:lnTo>
                  <a:pt x="1260348" y="1260347"/>
                </a:lnTo>
                <a:lnTo>
                  <a:pt x="1260348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883652" y="559765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1260347"/>
                </a:lnTo>
                <a:lnTo>
                  <a:pt x="1260348" y="1260347"/>
                </a:lnTo>
                <a:lnTo>
                  <a:pt x="1260348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F232A"/>
                </a:solidFill>
                <a:latin typeface="Liberation Sans Narrow"/>
                <a:cs typeface="Liberation Sans Narrow"/>
              </a:defRPr>
            </a:lvl1pPr>
          </a:lstStyle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83652" y="559765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1260347"/>
                </a:lnTo>
                <a:lnTo>
                  <a:pt x="1260348" y="1260347"/>
                </a:lnTo>
                <a:lnTo>
                  <a:pt x="1260348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79395" y="421462"/>
            <a:ext cx="1597176" cy="184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883652" y="559765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1260347"/>
                </a:lnTo>
                <a:lnTo>
                  <a:pt x="1260348" y="1260347"/>
                </a:lnTo>
                <a:lnTo>
                  <a:pt x="1260348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883652" y="559765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1260347"/>
                </a:lnTo>
                <a:lnTo>
                  <a:pt x="1260348" y="1260347"/>
                </a:lnTo>
                <a:lnTo>
                  <a:pt x="1260348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F232A"/>
                </a:solidFill>
                <a:latin typeface="Liberation Sans Narrow"/>
                <a:cs typeface="Liberation Sans Narrow"/>
              </a:defRPr>
            </a:lvl1pPr>
          </a:lstStyle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83652" y="559765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1260347"/>
                </a:lnTo>
                <a:lnTo>
                  <a:pt x="1260348" y="1260347"/>
                </a:lnTo>
                <a:lnTo>
                  <a:pt x="1260348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79395" y="421462"/>
            <a:ext cx="1597176" cy="1844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883652" y="559765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1260347"/>
                </a:lnTo>
                <a:lnTo>
                  <a:pt x="1260348" y="1260347"/>
                </a:lnTo>
                <a:lnTo>
                  <a:pt x="1260348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883652" y="559765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1260347"/>
                </a:lnTo>
                <a:lnTo>
                  <a:pt x="1260348" y="1260347"/>
                </a:lnTo>
                <a:lnTo>
                  <a:pt x="1260348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3818" y="3111830"/>
            <a:ext cx="289636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848" y="1643023"/>
            <a:ext cx="8312302" cy="3495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70214" y="6339751"/>
            <a:ext cx="17335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1F232A"/>
                </a:solidFill>
                <a:latin typeface="Liberation Sans Narrow"/>
                <a:cs typeface="Liberation Sans Narrow"/>
              </a:defRPr>
            </a:lvl1pPr>
          </a:lstStyle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mailto:info@ellerstoncapita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gillespie@ellerstoncapital.co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6573" y="6352451"/>
            <a:ext cx="6159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sz="1050" spc="-484" dirty="0">
                <a:solidFill>
                  <a:srgbClr val="1F232A"/>
                </a:solidFill>
                <a:latin typeface="Liberation Sans Narrow"/>
                <a:cs typeface="Liberation Sans Narrow"/>
              </a:rPr>
              <a:t>111</a:t>
            </a:r>
            <a:r>
              <a:rPr sz="1050" dirty="0">
                <a:solidFill>
                  <a:srgbClr val="1F232A"/>
                </a:solidFill>
                <a:latin typeface="Liberation Sans Narrow"/>
                <a:cs typeface="Liberation Sans Narrow"/>
              </a:rPr>
              <a:t>1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473952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2251" y="2523744"/>
            <a:ext cx="8144509" cy="2715895"/>
          </a:xfrm>
          <a:custGeom>
            <a:avLst/>
            <a:gdLst/>
            <a:ahLst/>
            <a:cxnLst/>
            <a:rect l="l" t="t" r="r" b="b"/>
            <a:pathLst>
              <a:path w="8144509" h="2715895">
                <a:moveTo>
                  <a:pt x="0" y="2715767"/>
                </a:moveTo>
                <a:lnTo>
                  <a:pt x="8144256" y="2715767"/>
                </a:lnTo>
                <a:lnTo>
                  <a:pt x="8144256" y="0"/>
                </a:lnTo>
                <a:lnTo>
                  <a:pt x="0" y="0"/>
                </a:lnTo>
                <a:lnTo>
                  <a:pt x="0" y="2715767"/>
                </a:lnTo>
                <a:close/>
              </a:path>
            </a:pathLst>
          </a:custGeom>
          <a:solidFill>
            <a:srgbClr val="1F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558" y="964045"/>
            <a:ext cx="638810" cy="595630"/>
          </a:xfrm>
          <a:custGeom>
            <a:avLst/>
            <a:gdLst/>
            <a:ahLst/>
            <a:cxnLst/>
            <a:rect l="l" t="t" r="r" b="b"/>
            <a:pathLst>
              <a:path w="638810" h="595630">
                <a:moveTo>
                  <a:pt x="0" y="595390"/>
                </a:moveTo>
                <a:lnTo>
                  <a:pt x="638398" y="595390"/>
                </a:lnTo>
                <a:lnTo>
                  <a:pt x="638398" y="0"/>
                </a:lnTo>
                <a:lnTo>
                  <a:pt x="0" y="0"/>
                </a:lnTo>
                <a:lnTo>
                  <a:pt x="0" y="59539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5732" y="1103623"/>
            <a:ext cx="376555" cy="335915"/>
          </a:xfrm>
          <a:custGeom>
            <a:avLst/>
            <a:gdLst/>
            <a:ahLst/>
            <a:cxnLst/>
            <a:rect l="l" t="t" r="r" b="b"/>
            <a:pathLst>
              <a:path w="376555" h="335915">
                <a:moveTo>
                  <a:pt x="218631" y="194098"/>
                </a:moveTo>
                <a:lnTo>
                  <a:pt x="94012" y="194098"/>
                </a:lnTo>
                <a:lnTo>
                  <a:pt x="0" y="272614"/>
                </a:lnTo>
                <a:lnTo>
                  <a:pt x="0" y="335863"/>
                </a:lnTo>
                <a:lnTo>
                  <a:pt x="371673" y="335863"/>
                </a:lnTo>
                <a:lnTo>
                  <a:pt x="371673" y="279157"/>
                </a:lnTo>
                <a:lnTo>
                  <a:pt x="120250" y="279157"/>
                </a:lnTo>
                <a:lnTo>
                  <a:pt x="218631" y="194098"/>
                </a:lnTo>
                <a:close/>
              </a:path>
              <a:path w="376555" h="335915">
                <a:moveTo>
                  <a:pt x="351993" y="148301"/>
                </a:moveTo>
                <a:lnTo>
                  <a:pt x="26238" y="148301"/>
                </a:lnTo>
                <a:lnTo>
                  <a:pt x="26238" y="194098"/>
                </a:lnTo>
                <a:lnTo>
                  <a:pt x="351993" y="194098"/>
                </a:lnTo>
                <a:lnTo>
                  <a:pt x="351993" y="148301"/>
                </a:lnTo>
                <a:close/>
              </a:path>
              <a:path w="376555" h="335915">
                <a:moveTo>
                  <a:pt x="376041" y="0"/>
                </a:moveTo>
                <a:lnTo>
                  <a:pt x="4375" y="0"/>
                </a:lnTo>
                <a:lnTo>
                  <a:pt x="4375" y="56705"/>
                </a:lnTo>
                <a:lnTo>
                  <a:pt x="260173" y="56705"/>
                </a:lnTo>
                <a:lnTo>
                  <a:pt x="150857" y="148301"/>
                </a:lnTo>
                <a:lnTo>
                  <a:pt x="275476" y="148301"/>
                </a:lnTo>
                <a:lnTo>
                  <a:pt x="376041" y="58884"/>
                </a:lnTo>
                <a:lnTo>
                  <a:pt x="376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0405" y="1092722"/>
            <a:ext cx="3154819" cy="3642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89301" y="3756299"/>
            <a:ext cx="3575685" cy="1103507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lang="zh-CN" altLang="en-US" sz="20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全球经济展望</a:t>
            </a:r>
            <a:endParaRPr lang="en-US" altLang="zh-CN" sz="2000" spc="-5" dirty="0">
              <a:solidFill>
                <a:srgbClr val="FFFFFF"/>
              </a:solidFill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20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Brett </a:t>
            </a:r>
            <a:r>
              <a:rPr sz="20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Gillespie </a:t>
            </a:r>
            <a:r>
              <a:rPr sz="20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– Head </a:t>
            </a:r>
            <a:r>
              <a:rPr sz="20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of Global</a:t>
            </a:r>
            <a:r>
              <a:rPr sz="2000" spc="-10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Macro</a:t>
            </a:r>
            <a:endParaRPr sz="2000" dirty="0">
              <a:latin typeface="Liberation Sans Narrow"/>
              <a:cs typeface="Liberation Sans Narro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95"/>
              </a:spcBef>
            </a:pPr>
            <a:r>
              <a:rPr lang="zh-CN" altLang="en-US" spc="-20" dirty="0"/>
              <a:t>混沌的世界</a:t>
            </a:r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5848" y="261873"/>
            <a:ext cx="606115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十年“量化宽松”是否重要？</a:t>
            </a:r>
            <a:br>
              <a:rPr lang="zh-CN" altLang="en-US" sz="2400" b="1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400" b="1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是的，当证词停止时</a:t>
            </a:r>
            <a:r>
              <a:rPr lang="en-US" altLang="zh-CN" sz="2400" b="1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</a:p>
        </p:txBody>
      </p:sp>
      <p:sp>
        <p:nvSpPr>
          <p:cNvPr id="31" name="object 31"/>
          <p:cNvSpPr/>
          <p:nvPr/>
        </p:nvSpPr>
        <p:spPr>
          <a:xfrm>
            <a:off x="4594859" y="1606296"/>
            <a:ext cx="4197095" cy="4584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5" name="TextBox 34"/>
          <p:cNvSpPr txBox="1"/>
          <p:nvPr/>
        </p:nvSpPr>
        <p:spPr>
          <a:xfrm>
            <a:off x="929997" y="1527829"/>
            <a:ext cx="306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Central bank balance sheets</a:t>
            </a:r>
            <a:endParaRPr lang="en-AU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8" y="1999488"/>
            <a:ext cx="3800475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1084" y="1109472"/>
            <a:ext cx="8225028" cy="4994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1084" y="304800"/>
            <a:ext cx="4814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Liberation Sans Narrow"/>
              </a:rPr>
              <a:t>风险溢价将恢复</a:t>
            </a:r>
          </a:p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266446"/>
            <a:ext cx="575635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400" b="1" kern="1200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收益率十年后重新上升，打击市场</a:t>
            </a:r>
            <a:r>
              <a:rPr lang="en-US" altLang="zh-CN" sz="2400" b="1" kern="1200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  <a:endParaRPr sz="2400" b="1" kern="1200" spc="-5" dirty="0">
              <a:solidFill>
                <a:srgbClr val="1F232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067" y="1012537"/>
            <a:ext cx="8343303" cy="2593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831" y="3830697"/>
            <a:ext cx="4151187" cy="239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5528" y="3729228"/>
            <a:ext cx="4195572" cy="2578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5848" y="255778"/>
            <a:ext cx="3241752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zh-CN" altLang="en-US" sz="2800" b="1" spc="-1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接下来将打击什么？</a:t>
            </a:r>
            <a:br>
              <a:rPr lang="zh-CN" altLang="en-US" sz="2800" b="1" spc="-1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800" b="1" spc="-1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全球信贷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4655" y="1396390"/>
            <a:ext cx="3876040" cy="114454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dirty="0"/>
              <a:t>新兴市场公司债持有量增加</a:t>
            </a:r>
            <a:r>
              <a:rPr lang="en-US" altLang="zh-CN" sz="1600" dirty="0"/>
              <a:t>300</a:t>
            </a:r>
            <a:r>
              <a:rPr lang="zh-CN" altLang="zh-CN" sz="1600" dirty="0"/>
              <a:t>％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dirty="0"/>
              <a:t>新兴市场主权债持有量增加</a:t>
            </a:r>
            <a:r>
              <a:rPr lang="en-US" altLang="zh-CN" sz="1600" dirty="0"/>
              <a:t>200</a:t>
            </a:r>
            <a:r>
              <a:rPr lang="zh-CN" altLang="zh-CN" sz="1600" dirty="0"/>
              <a:t>％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dirty="0"/>
              <a:t>发达</a:t>
            </a:r>
            <a:r>
              <a:rPr lang="zh-CN" altLang="en-US" sz="1600" dirty="0"/>
              <a:t>市场</a:t>
            </a:r>
            <a:r>
              <a:rPr lang="zh-CN" altLang="zh-CN" sz="1600" dirty="0"/>
              <a:t>公司债持有量增加</a:t>
            </a:r>
            <a:r>
              <a:rPr lang="en-US" altLang="zh-CN" sz="1600" dirty="0"/>
              <a:t>100</a:t>
            </a:r>
            <a:r>
              <a:rPr lang="zh-CN" altLang="zh-CN" sz="1600" dirty="0"/>
              <a:t>％</a:t>
            </a: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Clr>
                <a:srgbClr val="990F1B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endParaRPr sz="1600" dirty="0">
              <a:latin typeface="Liberation Sans Narrow"/>
              <a:cs typeface="Liberation Sans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6408" y="3204972"/>
            <a:ext cx="4268724" cy="2828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836" y="3200400"/>
            <a:ext cx="4277995" cy="2837815"/>
          </a:xfrm>
          <a:custGeom>
            <a:avLst/>
            <a:gdLst/>
            <a:ahLst/>
            <a:cxnLst/>
            <a:rect l="l" t="t" r="r" b="b"/>
            <a:pathLst>
              <a:path w="4277995" h="2837815">
                <a:moveTo>
                  <a:pt x="0" y="2837688"/>
                </a:moveTo>
                <a:lnTo>
                  <a:pt x="4277868" y="2837688"/>
                </a:lnTo>
                <a:lnTo>
                  <a:pt x="4277868" y="0"/>
                </a:lnTo>
                <a:lnTo>
                  <a:pt x="0" y="0"/>
                </a:lnTo>
                <a:lnTo>
                  <a:pt x="0" y="28376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6384" y="3204972"/>
            <a:ext cx="4383023" cy="2828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1811" y="3200400"/>
            <a:ext cx="4392295" cy="2837815"/>
          </a:xfrm>
          <a:custGeom>
            <a:avLst/>
            <a:gdLst/>
            <a:ahLst/>
            <a:cxnLst/>
            <a:rect l="l" t="t" r="r" b="b"/>
            <a:pathLst>
              <a:path w="4392295" h="2837815">
                <a:moveTo>
                  <a:pt x="0" y="2837688"/>
                </a:moveTo>
                <a:lnTo>
                  <a:pt x="4392168" y="2837688"/>
                </a:lnTo>
                <a:lnTo>
                  <a:pt x="4392168" y="0"/>
                </a:lnTo>
                <a:lnTo>
                  <a:pt x="0" y="0"/>
                </a:lnTo>
                <a:lnTo>
                  <a:pt x="0" y="28376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81000"/>
            <a:ext cx="7315200" cy="738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altLang="zh-CN" dirty="0"/>
              <a:t> </a:t>
            </a:r>
            <a:endParaRPr lang="zh-CN" altLang="zh-CN" dirty="0"/>
          </a:p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zh-CN" altLang="zh-CN" sz="2800" b="1" spc="-1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Liberation Sans Narrow"/>
              </a:rPr>
              <a:t>美国非金融公司债重回历史高点</a:t>
            </a:r>
            <a:r>
              <a:rPr lang="zh-CN" altLang="zh-CN" sz="2400" b="1" spc="-1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Liberation Sans Narrow"/>
              </a:rPr>
              <a:t>（占</a:t>
            </a:r>
            <a:r>
              <a:rPr lang="en-US" altLang="zh-CN" sz="2400" b="1" spc="-1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Liberation Sans Narrow"/>
              </a:rPr>
              <a:t>GDP</a:t>
            </a:r>
            <a:r>
              <a:rPr lang="zh-CN" altLang="zh-CN" sz="2400" b="1" spc="-1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Liberation Sans Narrow"/>
              </a:rPr>
              <a:t>百分比</a:t>
            </a:r>
            <a:r>
              <a:rPr lang="zh-CN" altLang="en-US" sz="2400" b="1" spc="-1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Liberation Sans Narrow"/>
              </a:rPr>
              <a:t>）</a:t>
            </a:r>
            <a:endParaRPr sz="2400" b="1" spc="-1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Liberation Sans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3919" y="1357883"/>
            <a:ext cx="7516368" cy="4940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848" y="255778"/>
            <a:ext cx="30384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zh-CN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信贷断裂时间？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5848" y="762000"/>
            <a:ext cx="4084954" cy="6097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zh-CN" altLang="en-US" sz="1600" spc="-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上</a:t>
            </a:r>
            <a:r>
              <a:rPr lang="zh-CN" altLang="zh-CN" sz="1600" spc="-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月</a:t>
            </a:r>
            <a:r>
              <a:rPr lang="zh-CN" altLang="en-US" sz="1600" spc="-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就</a:t>
            </a:r>
            <a:r>
              <a:rPr lang="zh-CN" altLang="zh-CN" sz="1600" spc="-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曾有过一次震荡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200" dirty="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1494893"/>
            <a:ext cx="7319772" cy="4817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2886" y="700481"/>
            <a:ext cx="6728459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lang="zh-CN" altLang="en-US" sz="2400" b="1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本轮信贷断裂导致美国“金融条件”收紧，</a:t>
            </a:r>
            <a:br>
              <a:rPr lang="en-US" altLang="zh-CN" sz="2400" b="1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400" b="1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继而推动经济增速放缓。</a:t>
            </a:r>
            <a:endParaRPr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1905" y="2566554"/>
            <a:ext cx="5801696" cy="2877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2358" y="4775803"/>
            <a:ext cx="3295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r>
              <a:rPr sz="1000" spc="70" dirty="0">
                <a:solidFill>
                  <a:srgbClr val="585858"/>
                </a:solidFill>
                <a:latin typeface="Verdana"/>
                <a:cs typeface="Verdana"/>
              </a:rPr>
              <a:t>8</a:t>
            </a:r>
            <a:r>
              <a:rPr sz="1000" spc="30" dirty="0">
                <a:solidFill>
                  <a:srgbClr val="585858"/>
                </a:solidFill>
                <a:latin typeface="Verdana"/>
                <a:cs typeface="Verdana"/>
              </a:rPr>
              <a:t>.</a:t>
            </a:r>
            <a:r>
              <a:rPr sz="1000" spc="1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962358" y="4202263"/>
            <a:ext cx="3295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r>
              <a:rPr sz="1000" spc="70" dirty="0">
                <a:solidFill>
                  <a:srgbClr val="585858"/>
                </a:solidFill>
                <a:latin typeface="Verdana"/>
                <a:cs typeface="Verdana"/>
              </a:rPr>
              <a:t>8</a:t>
            </a:r>
            <a:r>
              <a:rPr sz="1000" spc="30" dirty="0">
                <a:solidFill>
                  <a:srgbClr val="585858"/>
                </a:solidFill>
                <a:latin typeface="Verdana"/>
                <a:cs typeface="Verdana"/>
              </a:rPr>
              <a:t>.</a:t>
            </a:r>
            <a:r>
              <a:rPr sz="1000" spc="15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358" y="3628318"/>
            <a:ext cx="3295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r>
              <a:rPr sz="1000" spc="70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r>
              <a:rPr sz="1000" spc="30" dirty="0">
                <a:solidFill>
                  <a:srgbClr val="585858"/>
                </a:solidFill>
                <a:latin typeface="Verdana"/>
                <a:cs typeface="Verdana"/>
              </a:rPr>
              <a:t>.</a:t>
            </a:r>
            <a:r>
              <a:rPr sz="1000" spc="1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2358" y="3055091"/>
            <a:ext cx="3295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r>
              <a:rPr sz="1000" spc="70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r>
              <a:rPr sz="1000" spc="25" dirty="0">
                <a:solidFill>
                  <a:srgbClr val="585858"/>
                </a:solidFill>
                <a:latin typeface="Verdana"/>
                <a:cs typeface="Verdana"/>
              </a:rPr>
              <a:t>.</a:t>
            </a:r>
            <a:r>
              <a:rPr sz="1000" spc="15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7593" y="2480951"/>
            <a:ext cx="40894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1000" spc="7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1000" spc="-1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1000" spc="25" dirty="0">
                <a:solidFill>
                  <a:srgbClr val="585858"/>
                </a:solidFill>
                <a:latin typeface="Verdana"/>
                <a:cs typeface="Verdana"/>
              </a:rPr>
              <a:t>.</a:t>
            </a:r>
            <a:r>
              <a:rPr sz="1000" spc="1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2358" y="5328541"/>
            <a:ext cx="681355" cy="3740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25" dirty="0">
                <a:solidFill>
                  <a:srgbClr val="585858"/>
                </a:solidFill>
                <a:latin typeface="Verdana"/>
                <a:cs typeface="Verdana"/>
              </a:rPr>
              <a:t>97.5</a:t>
            </a:r>
            <a:endParaRPr sz="1000">
              <a:latin typeface="Verdana"/>
              <a:cs typeface="Verdana"/>
            </a:endParaRPr>
          </a:p>
          <a:p>
            <a:pPr marL="215265">
              <a:lnSpc>
                <a:spcPct val="100000"/>
              </a:lnSpc>
              <a:spcBef>
                <a:spcPts val="170"/>
              </a:spcBef>
            </a:pPr>
            <a:r>
              <a:rPr sz="1000" spc="10" dirty="0">
                <a:solidFill>
                  <a:srgbClr val="585858"/>
                </a:solidFill>
                <a:latin typeface="Verdana"/>
                <a:cs typeface="Verdana"/>
              </a:rPr>
              <a:t>J</a:t>
            </a:r>
            <a:r>
              <a:rPr sz="1000" spc="25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1000" spc="70" dirty="0">
                <a:solidFill>
                  <a:srgbClr val="585858"/>
                </a:solidFill>
                <a:latin typeface="Verdana"/>
                <a:cs typeface="Verdana"/>
              </a:rPr>
              <a:t>n</a:t>
            </a:r>
            <a:r>
              <a:rPr sz="1000" spc="15" dirty="0">
                <a:solidFill>
                  <a:srgbClr val="585858"/>
                </a:solidFill>
                <a:latin typeface="Verdana"/>
                <a:cs typeface="Verdana"/>
              </a:rPr>
              <a:t>-</a:t>
            </a:r>
            <a:r>
              <a:rPr sz="1000" spc="-10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1000" spc="15" dirty="0">
                <a:solidFill>
                  <a:srgbClr val="585858"/>
                </a:solidFill>
                <a:latin typeface="Verdana"/>
                <a:cs typeface="Verdana"/>
              </a:rPr>
              <a:t>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42393" y="5523902"/>
            <a:ext cx="47879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10" dirty="0">
                <a:solidFill>
                  <a:srgbClr val="585858"/>
                </a:solidFill>
                <a:latin typeface="Verdana"/>
                <a:cs typeface="Verdana"/>
              </a:rPr>
              <a:t>J</a:t>
            </a:r>
            <a:r>
              <a:rPr sz="1000" spc="25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1000" spc="70" dirty="0">
                <a:solidFill>
                  <a:srgbClr val="585858"/>
                </a:solidFill>
                <a:latin typeface="Verdana"/>
                <a:cs typeface="Verdana"/>
              </a:rPr>
              <a:t>n</a:t>
            </a:r>
            <a:r>
              <a:rPr sz="1000" spc="15" dirty="0">
                <a:solidFill>
                  <a:srgbClr val="585858"/>
                </a:solidFill>
                <a:latin typeface="Verdana"/>
                <a:cs typeface="Verdana"/>
              </a:rPr>
              <a:t>-</a:t>
            </a:r>
            <a:r>
              <a:rPr sz="1000" spc="-10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1000" spc="15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19526" y="5523902"/>
            <a:ext cx="47942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20" dirty="0">
                <a:solidFill>
                  <a:srgbClr val="585858"/>
                </a:solidFill>
                <a:latin typeface="Verdana"/>
                <a:cs typeface="Verdana"/>
              </a:rPr>
              <a:t>Jan-15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96659" y="5523902"/>
            <a:ext cx="14598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91869" algn="l"/>
              </a:tabLst>
            </a:pPr>
            <a:r>
              <a:rPr sz="1000" spc="20" dirty="0">
                <a:solidFill>
                  <a:srgbClr val="585858"/>
                </a:solidFill>
                <a:latin typeface="Verdana"/>
                <a:cs typeface="Verdana"/>
              </a:rPr>
              <a:t>Jan-16	Jan-17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74860" y="2192543"/>
            <a:ext cx="262128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45" dirty="0">
                <a:solidFill>
                  <a:srgbClr val="585858"/>
                </a:solidFill>
                <a:latin typeface="Verdana"/>
                <a:cs typeface="Verdana"/>
              </a:rPr>
              <a:t>US </a:t>
            </a:r>
            <a:r>
              <a:rPr sz="1200" b="1" dirty="0">
                <a:solidFill>
                  <a:srgbClr val="585858"/>
                </a:solidFill>
                <a:latin typeface="Verdana"/>
                <a:cs typeface="Verdana"/>
              </a:rPr>
              <a:t>financial </a:t>
            </a:r>
            <a:r>
              <a:rPr sz="1200" b="1" spc="-5" dirty="0">
                <a:solidFill>
                  <a:srgbClr val="585858"/>
                </a:solidFill>
                <a:latin typeface="Verdana"/>
                <a:cs typeface="Verdana"/>
              </a:rPr>
              <a:t>conditions</a:t>
            </a:r>
            <a:r>
              <a:rPr sz="1200" b="1" spc="22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200" b="1" spc="10" dirty="0">
                <a:solidFill>
                  <a:srgbClr val="585858"/>
                </a:solidFill>
                <a:latin typeface="Verdana"/>
                <a:cs typeface="Verdana"/>
              </a:rPr>
              <a:t>index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6148" y="2386598"/>
            <a:ext cx="3930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30" dirty="0">
                <a:latin typeface="Verdana"/>
                <a:cs typeface="Verdana"/>
              </a:rPr>
              <a:t>I</a:t>
            </a:r>
            <a:r>
              <a:rPr sz="1000" spc="-5" dirty="0">
                <a:latin typeface="Verdana"/>
                <a:cs typeface="Verdana"/>
              </a:rPr>
              <a:t>n</a:t>
            </a:r>
            <a:r>
              <a:rPr sz="1000" spc="5" dirty="0">
                <a:latin typeface="Verdana"/>
                <a:cs typeface="Verdana"/>
              </a:rPr>
              <a:t>d</a:t>
            </a:r>
            <a:r>
              <a:rPr sz="1000" spc="30" dirty="0">
                <a:latin typeface="Verdana"/>
                <a:cs typeface="Verdana"/>
              </a:rPr>
              <a:t>e</a:t>
            </a:r>
            <a:r>
              <a:rPr sz="1000" spc="15" dirty="0">
                <a:latin typeface="Verdana"/>
                <a:cs typeface="Verdana"/>
              </a:rPr>
              <a:t>x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87280" y="5166981"/>
            <a:ext cx="1668780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b="1" spc="-60" dirty="0">
                <a:latin typeface="Trebuchet MS"/>
                <a:cs typeface="Trebuchet MS"/>
              </a:rPr>
              <a:t>Looser financial</a:t>
            </a:r>
            <a:r>
              <a:rPr sz="1150" b="1" spc="-235" dirty="0">
                <a:latin typeface="Trebuchet MS"/>
                <a:cs typeface="Trebuchet MS"/>
              </a:rPr>
              <a:t> </a:t>
            </a:r>
            <a:r>
              <a:rPr sz="1150" b="1" spc="-50" dirty="0">
                <a:latin typeface="Trebuchet MS"/>
                <a:cs typeface="Trebuchet MS"/>
              </a:rPr>
              <a:t>conditions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19706" y="5523902"/>
            <a:ext cx="1248410" cy="4260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5"/>
              </a:spcBef>
            </a:pPr>
            <a:r>
              <a:rPr sz="1000" spc="20" dirty="0">
                <a:solidFill>
                  <a:srgbClr val="585858"/>
                </a:solidFill>
                <a:latin typeface="Verdana"/>
                <a:cs typeface="Verdana"/>
              </a:rPr>
              <a:t>Jan-18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850" spc="25" dirty="0">
                <a:latin typeface="Verdana"/>
                <a:cs typeface="Verdana"/>
              </a:rPr>
              <a:t>Source: </a:t>
            </a:r>
            <a:r>
              <a:rPr sz="850" spc="-5" dirty="0">
                <a:latin typeface="Verdana"/>
                <a:cs typeface="Verdana"/>
              </a:rPr>
              <a:t>Ellerston</a:t>
            </a:r>
            <a:r>
              <a:rPr sz="850" spc="-210" dirty="0">
                <a:latin typeface="Verdana"/>
                <a:cs typeface="Verdana"/>
              </a:rPr>
              <a:t> </a:t>
            </a:r>
            <a:r>
              <a:rPr sz="850" spc="15" dirty="0">
                <a:latin typeface="Verdana"/>
                <a:cs typeface="Verdana"/>
              </a:rPr>
              <a:t>GMF</a:t>
            </a:r>
            <a:endParaRPr sz="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584" y="806272"/>
            <a:ext cx="7354570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zh-CN" altLang="en-US" sz="24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金融条件变化领先美国经济增速</a:t>
            </a:r>
            <a:r>
              <a:rPr lang="en-US" altLang="zh-CN" sz="24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sz="24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个月</a:t>
            </a:r>
            <a:endParaRPr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0916" y="2078735"/>
            <a:ext cx="7453883" cy="3800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574" y="907473"/>
            <a:ext cx="7987640" cy="387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zh-CN" altLang="en-US" sz="24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美国金融条件收紧已经完全抵消</a:t>
            </a:r>
            <a:r>
              <a:rPr lang="en-US" altLang="zh-CN" sz="24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2018</a:t>
            </a:r>
            <a:r>
              <a:rPr lang="zh-CN" altLang="en-US" sz="24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年财政刺激作用</a:t>
            </a:r>
            <a:endParaRPr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8741" y="2030775"/>
            <a:ext cx="6900654" cy="3733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5693765"/>
            <a:ext cx="738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Liberation Sans Narrow"/>
                <a:cs typeface="Liberation Sans Narrow"/>
              </a:rPr>
              <a:t>Source:</a:t>
            </a:r>
            <a:r>
              <a:rPr sz="900" spc="-40" dirty="0">
                <a:latin typeface="Liberation Sans Narrow"/>
                <a:cs typeface="Liberation Sans Narrow"/>
              </a:rPr>
              <a:t> </a:t>
            </a:r>
            <a:r>
              <a:rPr sz="900" spc="-5" dirty="0">
                <a:latin typeface="Liberation Sans Narrow"/>
                <a:cs typeface="Liberation Sans Narrow"/>
              </a:rPr>
              <a:t>Ellerston  GMF</a:t>
            </a:r>
            <a:endParaRPr sz="900">
              <a:latin typeface="Liberation Sans Narrow"/>
              <a:cs typeface="Liberation Sans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9697" y="5225312"/>
            <a:ext cx="258445" cy="5206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300" spc="20" dirty="0">
                <a:solidFill>
                  <a:srgbClr val="F7F7F7"/>
                </a:solidFill>
                <a:latin typeface="Verdana"/>
                <a:cs typeface="Verdana"/>
              </a:rPr>
              <a:t>30/11/2018</a:t>
            </a:r>
            <a:endParaRPr sz="3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450850"/>
            <a:ext cx="3428365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zh-CN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贸易战是否重要？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1186942"/>
            <a:ext cx="566737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zh-CN" altLang="zh-CN" sz="1600" spc="-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特朗普威胁全面提高关税，正在对金融市场造成重大损害，但经济学家对经济损失的估计相对较小。</a:t>
            </a:r>
            <a:endParaRPr sz="1600" spc="-5" dirty="0">
              <a:solidFill>
                <a:srgbClr val="990F1B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203" y="2227714"/>
            <a:ext cx="6355113" cy="3391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5693765"/>
            <a:ext cx="1041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Liberation Sans Narrow"/>
                <a:cs typeface="Liberation Sans Narrow"/>
              </a:rPr>
              <a:t>Source: Goldman</a:t>
            </a:r>
            <a:r>
              <a:rPr sz="900" spc="-30" dirty="0">
                <a:latin typeface="Liberation Sans Narrow"/>
                <a:cs typeface="Liberation Sans Narrow"/>
              </a:rPr>
              <a:t> </a:t>
            </a:r>
            <a:r>
              <a:rPr sz="900" spc="-5" dirty="0">
                <a:latin typeface="Liberation Sans Narrow"/>
                <a:cs typeface="Liberation Sans Narrow"/>
              </a:rPr>
              <a:t>Sachs</a:t>
            </a:r>
            <a:endParaRPr sz="900">
              <a:latin typeface="Liberation Sans Narrow"/>
              <a:cs typeface="Liberation Sans Narro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9697" y="5225312"/>
            <a:ext cx="258445" cy="5206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300" spc="20" dirty="0">
                <a:solidFill>
                  <a:srgbClr val="F7F7F7"/>
                </a:solidFill>
                <a:latin typeface="Verdana"/>
                <a:cs typeface="Verdana"/>
              </a:rPr>
              <a:t>30/11/2018</a:t>
            </a:r>
            <a:endParaRPr sz="3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0" y="1554115"/>
            <a:ext cx="5755972" cy="3787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5382" y="1035811"/>
            <a:ext cx="5138217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b="1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我们正处于经济周期的哪个环节？</a:t>
            </a:r>
            <a:endParaRPr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2914" y="6329273"/>
            <a:ext cx="1473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20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5848" y="736498"/>
            <a:ext cx="4399915" cy="6192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lang="zh-CN" altLang="en-US" sz="1600" spc="-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更长期的“退出政策”是痛苦的。</a:t>
            </a: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lang="zh-CN" altLang="en-US" sz="1600" spc="-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只有在良性的情况下才“买入”股票</a:t>
            </a:r>
            <a:endParaRPr sz="1600" dirty="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4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Financial </a:t>
            </a:r>
            <a:r>
              <a:rPr sz="1400" b="1" dirty="0">
                <a:solidFill>
                  <a:srgbClr val="313943"/>
                </a:solidFill>
                <a:latin typeface="Liberation Sans Narrow"/>
                <a:cs typeface="Liberation Sans Narrow"/>
              </a:rPr>
              <a:t>conditions </a:t>
            </a:r>
            <a:r>
              <a:rPr sz="14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need </a:t>
            </a:r>
            <a:r>
              <a:rPr sz="1400" b="1" dirty="0">
                <a:solidFill>
                  <a:srgbClr val="313943"/>
                </a:solidFill>
                <a:latin typeface="Liberation Sans Narrow"/>
                <a:cs typeface="Liberation Sans Narrow"/>
              </a:rPr>
              <a:t>to tighten some</a:t>
            </a:r>
            <a:r>
              <a:rPr sz="1400" b="1" spc="-5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400" b="1" dirty="0">
                <a:solidFill>
                  <a:srgbClr val="313943"/>
                </a:solidFill>
                <a:latin typeface="Liberation Sans Narrow"/>
                <a:cs typeface="Liberation Sans Narrow"/>
              </a:rPr>
              <a:t>more</a:t>
            </a:r>
            <a:endParaRPr sz="14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Normally is </a:t>
            </a: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by the Fed </a:t>
            </a: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raising interest</a:t>
            </a:r>
            <a:r>
              <a:rPr sz="1400" spc="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rates</a:t>
            </a:r>
            <a:endParaRPr sz="14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95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But </a:t>
            </a: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credit is vulnerable. </a:t>
            </a: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It </a:t>
            </a: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could well do </a:t>
            </a: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the </a:t>
            </a:r>
            <a:r>
              <a:rPr sz="1400" spc="-1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Fed’s</a:t>
            </a:r>
            <a:r>
              <a:rPr sz="1400" spc="4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job</a:t>
            </a:r>
            <a:endParaRPr sz="1400" dirty="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0F1B"/>
              </a:buClr>
              <a:buFont typeface="Arial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13943"/>
                </a:solidFill>
                <a:latin typeface="Liberation Sans Narrow"/>
                <a:cs typeface="Liberation Sans Narrow"/>
              </a:rPr>
              <a:t>Benign</a:t>
            </a:r>
            <a:r>
              <a:rPr sz="1400" b="1" spc="-2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4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scenario</a:t>
            </a:r>
            <a:endParaRPr sz="14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95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400" spc="-1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Wages </a:t>
            </a: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matched by productivity gains/Inflation</a:t>
            </a:r>
            <a:r>
              <a:rPr sz="1400" spc="5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contained</a:t>
            </a:r>
            <a:endParaRPr sz="14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95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Fed </a:t>
            </a: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moves </a:t>
            </a: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to </a:t>
            </a: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neutral/modestly </a:t>
            </a: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restrictive, </a:t>
            </a: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treasuries</a:t>
            </a:r>
            <a:r>
              <a:rPr sz="1400" spc="4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2.8-3.4%</a:t>
            </a:r>
            <a:endParaRPr sz="14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Business cycle extended, </a:t>
            </a:r>
            <a:r>
              <a:rPr sz="1400" b="1" dirty="0">
                <a:solidFill>
                  <a:srgbClr val="313943"/>
                </a:solidFill>
                <a:latin typeface="Liberation Sans Narrow"/>
                <a:cs typeface="Liberation Sans Narrow"/>
              </a:rPr>
              <a:t>equities positively</a:t>
            </a:r>
            <a:r>
              <a:rPr sz="1400" b="1" spc="1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400" b="1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re-rate</a:t>
            </a:r>
            <a:endParaRPr sz="1400" dirty="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90F1B"/>
              </a:buClr>
              <a:buFont typeface="Arial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Risk: </a:t>
            </a:r>
            <a:r>
              <a:rPr sz="1400" b="1" dirty="0">
                <a:solidFill>
                  <a:srgbClr val="313943"/>
                </a:solidFill>
                <a:latin typeface="Liberation Sans Narrow"/>
                <a:cs typeface="Liberation Sans Narrow"/>
              </a:rPr>
              <a:t>wages</a:t>
            </a:r>
            <a:r>
              <a:rPr sz="1400" b="1" spc="-1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4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accelerate</a:t>
            </a:r>
            <a:endParaRPr sz="14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Policy has not been </a:t>
            </a: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this </a:t>
            </a: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easy since </a:t>
            </a: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the </a:t>
            </a:r>
            <a:r>
              <a:rPr sz="1400" spc="-1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60’s. </a:t>
            </a: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Inflation</a:t>
            </a:r>
            <a:r>
              <a:rPr sz="1400" spc="8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accelerates</a:t>
            </a:r>
            <a:endParaRPr sz="14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95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Fed </a:t>
            </a: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cash </a:t>
            </a: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rate </a:t>
            </a: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and </a:t>
            </a:r>
            <a:r>
              <a:rPr sz="14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10 year </a:t>
            </a:r>
            <a:r>
              <a:rPr sz="1400" b="1" dirty="0">
                <a:solidFill>
                  <a:srgbClr val="313943"/>
                </a:solidFill>
                <a:latin typeface="Liberation Sans Narrow"/>
                <a:cs typeface="Liberation Sans Narrow"/>
              </a:rPr>
              <a:t>yields move to</a:t>
            </a:r>
            <a:r>
              <a:rPr sz="1400" b="1" spc="2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4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4.5-5%</a:t>
            </a:r>
            <a:endParaRPr sz="14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95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Recession </a:t>
            </a: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risk </a:t>
            </a: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surges, </a:t>
            </a:r>
            <a:r>
              <a:rPr sz="1400" b="1" dirty="0">
                <a:solidFill>
                  <a:srgbClr val="313943"/>
                </a:solidFill>
                <a:latin typeface="Liberation Sans Narrow"/>
                <a:cs typeface="Liberation Sans Narrow"/>
              </a:rPr>
              <a:t>equities</a:t>
            </a:r>
            <a:r>
              <a:rPr sz="1400" b="1" spc="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4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crash</a:t>
            </a:r>
            <a:endParaRPr sz="1400" dirty="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0F1B"/>
              </a:buClr>
              <a:buFont typeface="Arial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Risk: </a:t>
            </a:r>
            <a:r>
              <a:rPr sz="1400" b="1" dirty="0">
                <a:solidFill>
                  <a:srgbClr val="313943"/>
                </a:solidFill>
                <a:latin typeface="Liberation Sans Narrow"/>
                <a:cs typeface="Liberation Sans Narrow"/>
              </a:rPr>
              <a:t>unwind of </a:t>
            </a:r>
            <a:r>
              <a:rPr sz="14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credit yield</a:t>
            </a:r>
            <a:r>
              <a:rPr sz="1400" b="1" spc="-2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4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chase</a:t>
            </a:r>
            <a:endParaRPr sz="14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95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Global credit markets</a:t>
            </a:r>
            <a:r>
              <a:rPr sz="1400" spc="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40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crash</a:t>
            </a:r>
            <a:endParaRPr sz="14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95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Tightening in financial conditions dramatically slows</a:t>
            </a:r>
            <a:r>
              <a:rPr sz="1400" spc="3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4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growth</a:t>
            </a:r>
            <a:endParaRPr sz="14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95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400" b="1" dirty="0">
                <a:solidFill>
                  <a:srgbClr val="313943"/>
                </a:solidFill>
                <a:latin typeface="Liberation Sans Narrow"/>
                <a:cs typeface="Liberation Sans Narrow"/>
              </a:rPr>
              <a:t>DM equities </a:t>
            </a:r>
            <a:r>
              <a:rPr sz="14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crash, </a:t>
            </a:r>
            <a:r>
              <a:rPr sz="1400" b="1" dirty="0">
                <a:solidFill>
                  <a:srgbClr val="313943"/>
                </a:solidFill>
                <a:latin typeface="Liberation Sans Narrow"/>
                <a:cs typeface="Liberation Sans Narrow"/>
              </a:rPr>
              <a:t>Fed </a:t>
            </a:r>
            <a:r>
              <a:rPr sz="14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aborts, rates</a:t>
            </a:r>
            <a:r>
              <a:rPr sz="1400" b="1" spc="1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400" b="1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rally</a:t>
            </a:r>
            <a:endParaRPr sz="1400" dirty="0">
              <a:latin typeface="Liberation Sans Narrow"/>
              <a:cs typeface="Liberation Sans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27" y="6372859"/>
            <a:ext cx="546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.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6437" y="356309"/>
            <a:ext cx="350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目前情况如何？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5848" y="643509"/>
            <a:ext cx="3133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b="1" spc="-10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我们如何定位？</a:t>
            </a:r>
            <a:endParaRPr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70214" y="6339751"/>
            <a:ext cx="172720" cy="1778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1050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21</a:t>
            </a:fld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848" y="1643023"/>
            <a:ext cx="7710805" cy="34956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b="1" spc="-5" dirty="0">
                <a:latin typeface="Liberation Sans Narrow"/>
                <a:cs typeface="Liberation Sans Narrow"/>
              </a:rPr>
              <a:t>A) For a Credit “event” – largest</a:t>
            </a:r>
            <a:r>
              <a:rPr sz="1600" b="1" spc="-15" dirty="0">
                <a:latin typeface="Liberation Sans Narrow"/>
                <a:cs typeface="Liberation Sans Narrow"/>
              </a:rPr>
              <a:t> </a:t>
            </a:r>
            <a:r>
              <a:rPr sz="1600" b="1" spc="-5" dirty="0">
                <a:latin typeface="Liberation Sans Narrow"/>
                <a:cs typeface="Liberation Sans Narrow"/>
              </a:rPr>
              <a:t>exposure</a:t>
            </a:r>
            <a:endParaRPr sz="16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400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latin typeface="Liberation Sans Narrow"/>
                <a:cs typeface="Liberation Sans Narrow"/>
              </a:rPr>
              <a:t>Long puts and put spreads on US credit spreads, expiring through to June 19. </a:t>
            </a:r>
            <a:r>
              <a:rPr sz="1600" b="1" spc="-5" dirty="0">
                <a:latin typeface="Liberation Sans Narrow"/>
                <a:cs typeface="Liberation Sans Narrow"/>
              </a:rPr>
              <a:t>Risk </a:t>
            </a:r>
            <a:r>
              <a:rPr sz="1600" b="1" spc="-10" dirty="0">
                <a:latin typeface="Liberation Sans Narrow"/>
                <a:cs typeface="Liberation Sans Narrow"/>
              </a:rPr>
              <a:t>reward </a:t>
            </a:r>
            <a:r>
              <a:rPr sz="1600" b="1" spc="-5" dirty="0">
                <a:latin typeface="Liberation Sans Narrow"/>
                <a:cs typeface="Liberation Sans Narrow"/>
              </a:rPr>
              <a:t>up </a:t>
            </a:r>
            <a:r>
              <a:rPr sz="1600" b="1" spc="-10" dirty="0">
                <a:latin typeface="Liberation Sans Narrow"/>
                <a:cs typeface="Liberation Sans Narrow"/>
              </a:rPr>
              <a:t>to</a:t>
            </a:r>
            <a:r>
              <a:rPr sz="1600" b="1" spc="-50" dirty="0">
                <a:latin typeface="Liberation Sans Narrow"/>
                <a:cs typeface="Liberation Sans Narrow"/>
              </a:rPr>
              <a:t> </a:t>
            </a:r>
            <a:r>
              <a:rPr sz="1600" b="1" spc="-10" dirty="0">
                <a:latin typeface="Liberation Sans Narrow"/>
                <a:cs typeface="Liberation Sans Narrow"/>
              </a:rPr>
              <a:t>5:1</a:t>
            </a:r>
            <a:endParaRPr sz="1600" dirty="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B) Higher US </a:t>
            </a:r>
            <a:r>
              <a:rPr sz="1600" b="1" spc="-1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rates in</a:t>
            </a:r>
            <a:r>
              <a:rPr sz="1600" b="1" spc="1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6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2019</a:t>
            </a:r>
            <a:endParaRPr sz="16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ts val="1825"/>
              </a:lnSpc>
              <a:spcBef>
                <a:spcPts val="395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Prefer short investment grade corporate bonds at present. High </a:t>
            </a:r>
            <a:r>
              <a:rPr sz="1600" spc="-1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correlation </a:t>
            </a:r>
            <a:r>
              <a:rPr sz="16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to US treasuries plus</a:t>
            </a:r>
            <a:r>
              <a:rPr sz="1600" spc="-2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600" spc="-1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credit</a:t>
            </a:r>
            <a:endParaRPr sz="1600" dirty="0">
              <a:latin typeface="Liberation Sans Narrow"/>
              <a:cs typeface="Liberation Sans Narrow"/>
            </a:endParaRPr>
          </a:p>
          <a:p>
            <a:pPr marL="184785">
              <a:lnSpc>
                <a:spcPts val="1825"/>
              </a:lnSpc>
            </a:pPr>
            <a:r>
              <a:rPr sz="16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dimension. </a:t>
            </a:r>
            <a:r>
              <a:rPr sz="16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Risk </a:t>
            </a:r>
            <a:r>
              <a:rPr sz="1600" b="1" spc="-1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reward</a:t>
            </a:r>
            <a:r>
              <a:rPr sz="1600" b="1" spc="-4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600" b="1" spc="-1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3:1</a:t>
            </a:r>
            <a:endParaRPr sz="16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414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Positioned for steeper 5-30 year US curve as </a:t>
            </a:r>
            <a:r>
              <a:rPr sz="1600" spc="-1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term premium </a:t>
            </a:r>
            <a:r>
              <a:rPr sz="16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restored. </a:t>
            </a:r>
            <a:r>
              <a:rPr sz="16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Risk </a:t>
            </a:r>
            <a:r>
              <a:rPr sz="1600" b="1" spc="-1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reward</a:t>
            </a:r>
            <a:r>
              <a:rPr sz="1600" b="1" spc="-2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6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7:1</a:t>
            </a:r>
            <a:endParaRPr sz="1600" dirty="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C) Short term volatility from </a:t>
            </a:r>
            <a:r>
              <a:rPr sz="1600" b="1" spc="-1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Trump/Xi dinner, </a:t>
            </a:r>
            <a:r>
              <a:rPr sz="16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long term</a:t>
            </a:r>
            <a:r>
              <a:rPr sz="1600" b="1" spc="2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6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friction</a:t>
            </a:r>
            <a:endParaRPr sz="16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395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Long Chinese </a:t>
            </a:r>
            <a:r>
              <a:rPr sz="1600" spc="-2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Yuan </a:t>
            </a:r>
            <a:r>
              <a:rPr sz="16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1week calls. </a:t>
            </a:r>
            <a:r>
              <a:rPr sz="16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Risk </a:t>
            </a:r>
            <a:r>
              <a:rPr sz="1600" b="1" spc="-1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reward</a:t>
            </a:r>
            <a:r>
              <a:rPr sz="1600" b="1" spc="-3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6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8:1</a:t>
            </a:r>
            <a:endParaRPr sz="16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409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Long Chinese </a:t>
            </a:r>
            <a:r>
              <a:rPr sz="1600" spc="-2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Yuan </a:t>
            </a:r>
            <a:r>
              <a:rPr sz="16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2 month put spreads. </a:t>
            </a:r>
            <a:r>
              <a:rPr sz="16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Risk </a:t>
            </a:r>
            <a:r>
              <a:rPr sz="1600" b="1" spc="-1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reward</a:t>
            </a:r>
            <a:r>
              <a:rPr sz="1600" b="1" spc="-10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600" b="1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8:1</a:t>
            </a:r>
            <a:endParaRPr sz="1600" dirty="0">
              <a:latin typeface="Liberation Sans Narrow"/>
              <a:cs typeface="Liberation Sans Narrow"/>
            </a:endParaRPr>
          </a:p>
          <a:p>
            <a:pPr marL="184785" indent="-172085">
              <a:lnSpc>
                <a:spcPct val="100000"/>
              </a:lnSpc>
              <a:spcBef>
                <a:spcPts val="409"/>
              </a:spcBef>
              <a:buClr>
                <a:srgbClr val="990F1B"/>
              </a:buClr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313943"/>
                </a:solidFill>
                <a:latin typeface="Liberation Sans Narrow"/>
                <a:cs typeface="Liberation Sans Narrow"/>
              </a:rPr>
              <a:t>Risk is neither happens, we lose option</a:t>
            </a:r>
            <a:r>
              <a:rPr sz="1600" spc="-6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 </a:t>
            </a:r>
            <a:r>
              <a:rPr sz="1600" spc="-10" dirty="0">
                <a:solidFill>
                  <a:srgbClr val="313943"/>
                </a:solidFill>
                <a:latin typeface="Liberation Sans Narrow"/>
                <a:cs typeface="Liberation Sans Narrow"/>
              </a:rPr>
              <a:t>premium</a:t>
            </a:r>
            <a:endParaRPr sz="1600" dirty="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5848" y="738151"/>
            <a:ext cx="7432675" cy="970137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endParaRPr lang="en-US" sz="1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 cyclical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growth,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rising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active central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Normalising central bank interest rates and balance sheets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years =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credit or EM</a:t>
            </a:r>
            <a:r>
              <a:rPr sz="1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crash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Fed =</a:t>
            </a:r>
            <a:r>
              <a:rPr sz="1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recession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2570" y="1956563"/>
            <a:ext cx="4218657" cy="3412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5715" y="1857755"/>
            <a:ext cx="4355591" cy="3870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70214" y="6339751"/>
            <a:ext cx="172720" cy="1778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1050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22</a:t>
            </a:fld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5848" y="356309"/>
            <a:ext cx="5375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全球宏观经济的长期理想环境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5614" y="6352451"/>
            <a:ext cx="1219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sz="1050" spc="-5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</a:t>
            </a:r>
            <a:r>
              <a:rPr sz="1050" spc="-965" dirty="0">
                <a:solidFill>
                  <a:srgbClr val="1F232A"/>
                </a:solidFill>
                <a:latin typeface="Liberation Sans Narrow"/>
                <a:cs typeface="Liberation Sans Narrow"/>
              </a:rPr>
              <a:t>3</a:t>
            </a:r>
            <a:r>
              <a:rPr sz="1050" spc="-5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</a:t>
            </a:r>
            <a:r>
              <a:rPr sz="1050" spc="-965" dirty="0">
                <a:solidFill>
                  <a:srgbClr val="1F232A"/>
                </a:solidFill>
                <a:latin typeface="Liberation Sans Narrow"/>
                <a:cs typeface="Liberation Sans Narrow"/>
              </a:rPr>
              <a:t>3</a:t>
            </a:r>
            <a:r>
              <a:rPr sz="1050" spc="-5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</a:t>
            </a:r>
            <a:r>
              <a:rPr sz="1050" spc="-965" dirty="0">
                <a:solidFill>
                  <a:srgbClr val="1F232A"/>
                </a:solidFill>
                <a:latin typeface="Liberation Sans Narrow"/>
                <a:cs typeface="Liberation Sans Narrow"/>
              </a:rPr>
              <a:t>3</a:t>
            </a:r>
            <a:r>
              <a:rPr sz="1050" spc="-5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23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654" y="202438"/>
            <a:ext cx="6567405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zh-CN" altLang="en-US" sz="24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美国股市估值依然不够好，需要催化剂</a:t>
            </a:r>
            <a:br>
              <a:rPr lang="zh-CN" altLang="en-US" sz="24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4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澳大利亚市场更好</a:t>
            </a:r>
          </a:p>
        </p:txBody>
      </p:sp>
      <p:sp>
        <p:nvSpPr>
          <p:cNvPr id="6" name="object 6"/>
          <p:cNvSpPr/>
          <p:nvPr/>
        </p:nvSpPr>
        <p:spPr>
          <a:xfrm>
            <a:off x="3406" y="1204248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414" y="0"/>
                </a:lnTo>
              </a:path>
            </a:pathLst>
          </a:custGeom>
          <a:ln w="6816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04293"/>
            <a:ext cx="9137650" cy="0"/>
          </a:xfrm>
          <a:custGeom>
            <a:avLst/>
            <a:gdLst/>
            <a:ahLst/>
            <a:cxnLst/>
            <a:rect l="l" t="t" r="r" b="b"/>
            <a:pathLst>
              <a:path w="9137650">
                <a:moveTo>
                  <a:pt x="0" y="0"/>
                </a:moveTo>
                <a:lnTo>
                  <a:pt x="9137183" y="0"/>
                </a:lnTo>
              </a:path>
            </a:pathLst>
          </a:custGeom>
          <a:ln w="6816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96300" y="393414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20" y="0"/>
                </a:lnTo>
              </a:path>
            </a:pathLst>
          </a:custGeom>
          <a:ln w="6816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6" y="3934147"/>
            <a:ext cx="4561840" cy="0"/>
          </a:xfrm>
          <a:custGeom>
            <a:avLst/>
            <a:gdLst/>
            <a:ahLst/>
            <a:cxnLst/>
            <a:rect l="l" t="t" r="r" b="b"/>
            <a:pathLst>
              <a:path w="4561840">
                <a:moveTo>
                  <a:pt x="0" y="0"/>
                </a:moveTo>
                <a:lnTo>
                  <a:pt x="4561777" y="0"/>
                </a:lnTo>
              </a:path>
            </a:pathLst>
          </a:custGeom>
          <a:ln w="6816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96300" y="393410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882" y="0"/>
                </a:lnTo>
              </a:path>
            </a:pathLst>
          </a:custGeom>
          <a:ln w="6816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934101"/>
            <a:ext cx="4565650" cy="0"/>
          </a:xfrm>
          <a:custGeom>
            <a:avLst/>
            <a:gdLst/>
            <a:ahLst/>
            <a:cxnLst/>
            <a:rect l="l" t="t" r="r" b="b"/>
            <a:pathLst>
              <a:path w="4565650">
                <a:moveTo>
                  <a:pt x="0" y="0"/>
                </a:moveTo>
                <a:lnTo>
                  <a:pt x="4565184" y="0"/>
                </a:lnTo>
              </a:path>
            </a:pathLst>
          </a:custGeom>
          <a:ln w="6816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6" y="6663996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414" y="0"/>
                </a:lnTo>
              </a:path>
            </a:pathLst>
          </a:custGeom>
          <a:ln w="6816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663996"/>
            <a:ext cx="9137650" cy="0"/>
          </a:xfrm>
          <a:custGeom>
            <a:avLst/>
            <a:gdLst/>
            <a:ahLst/>
            <a:cxnLst/>
            <a:rect l="l" t="t" r="r" b="b"/>
            <a:pathLst>
              <a:path w="9137650">
                <a:moveTo>
                  <a:pt x="0" y="0"/>
                </a:moveTo>
                <a:lnTo>
                  <a:pt x="9137183" y="0"/>
                </a:lnTo>
              </a:path>
            </a:pathLst>
          </a:custGeom>
          <a:ln w="6816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06" y="1204248"/>
            <a:ext cx="0" cy="5460365"/>
          </a:xfrm>
          <a:custGeom>
            <a:avLst/>
            <a:gdLst/>
            <a:ahLst/>
            <a:cxnLst/>
            <a:rect l="l" t="t" r="r" b="b"/>
            <a:pathLst>
              <a:path h="5460365">
                <a:moveTo>
                  <a:pt x="0" y="0"/>
                </a:moveTo>
                <a:lnTo>
                  <a:pt x="0" y="5459747"/>
                </a:lnTo>
              </a:path>
            </a:pathLst>
          </a:custGeom>
          <a:ln w="6813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06" y="1200880"/>
            <a:ext cx="0" cy="5466715"/>
          </a:xfrm>
          <a:custGeom>
            <a:avLst/>
            <a:gdLst/>
            <a:ahLst/>
            <a:cxnLst/>
            <a:rect l="l" t="t" r="r" b="b"/>
            <a:pathLst>
              <a:path h="5466715">
                <a:moveTo>
                  <a:pt x="0" y="0"/>
                </a:moveTo>
                <a:lnTo>
                  <a:pt x="0" y="5466523"/>
                </a:lnTo>
              </a:path>
            </a:pathLst>
          </a:custGeom>
          <a:ln w="6813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1998" y="1204248"/>
            <a:ext cx="0" cy="2723515"/>
          </a:xfrm>
          <a:custGeom>
            <a:avLst/>
            <a:gdLst/>
            <a:ahLst/>
            <a:cxnLst/>
            <a:rect l="l" t="t" r="r" b="b"/>
            <a:pathLst>
              <a:path h="2723515">
                <a:moveTo>
                  <a:pt x="0" y="0"/>
                </a:moveTo>
                <a:lnTo>
                  <a:pt x="0" y="2723077"/>
                </a:lnTo>
              </a:path>
            </a:pathLst>
          </a:custGeom>
          <a:ln w="6813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1998" y="6606058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37"/>
                </a:lnTo>
              </a:path>
            </a:pathLst>
          </a:custGeom>
          <a:ln w="6813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43" y="1200880"/>
            <a:ext cx="0" cy="2726690"/>
          </a:xfrm>
          <a:custGeom>
            <a:avLst/>
            <a:gdLst/>
            <a:ahLst/>
            <a:cxnLst/>
            <a:rect l="l" t="t" r="r" b="b"/>
            <a:pathLst>
              <a:path h="2726690">
                <a:moveTo>
                  <a:pt x="0" y="0"/>
                </a:moveTo>
                <a:lnTo>
                  <a:pt x="0" y="2726445"/>
                </a:lnTo>
              </a:path>
            </a:pathLst>
          </a:custGeom>
          <a:ln w="6813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43" y="6606058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0" y="61345"/>
                </a:lnTo>
              </a:path>
            </a:pathLst>
          </a:custGeom>
          <a:ln w="6813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40635" y="1204248"/>
            <a:ext cx="0" cy="5460365"/>
          </a:xfrm>
          <a:custGeom>
            <a:avLst/>
            <a:gdLst/>
            <a:ahLst/>
            <a:cxnLst/>
            <a:rect l="l" t="t" r="r" b="b"/>
            <a:pathLst>
              <a:path h="5460365">
                <a:moveTo>
                  <a:pt x="0" y="0"/>
                </a:moveTo>
                <a:lnTo>
                  <a:pt x="0" y="5459747"/>
                </a:lnTo>
              </a:path>
            </a:pathLst>
          </a:custGeom>
          <a:ln w="6813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40590" y="1200880"/>
            <a:ext cx="0" cy="5466715"/>
          </a:xfrm>
          <a:custGeom>
            <a:avLst/>
            <a:gdLst/>
            <a:ahLst/>
            <a:cxnLst/>
            <a:rect l="l" t="t" r="r" b="b"/>
            <a:pathLst>
              <a:path h="5466715">
                <a:moveTo>
                  <a:pt x="0" y="0"/>
                </a:moveTo>
                <a:lnTo>
                  <a:pt x="0" y="5466523"/>
                </a:lnTo>
              </a:path>
            </a:pathLst>
          </a:custGeom>
          <a:ln w="6813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47367" y="1654111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430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47367" y="1862048"/>
            <a:ext cx="0" cy="163830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47367" y="215514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47367" y="2448234"/>
            <a:ext cx="0" cy="163830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47367" y="274132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47367" y="3034420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0"/>
                </a:moveTo>
                <a:lnTo>
                  <a:pt x="0" y="95425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47367" y="3681951"/>
            <a:ext cx="0" cy="24130"/>
          </a:xfrm>
          <a:custGeom>
            <a:avLst/>
            <a:gdLst/>
            <a:ahLst/>
            <a:cxnLst/>
            <a:rect l="l" t="t" r="r" b="b"/>
            <a:pathLst>
              <a:path h="24129">
                <a:moveTo>
                  <a:pt x="0" y="0"/>
                </a:moveTo>
                <a:lnTo>
                  <a:pt x="0" y="23811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21925" y="1654111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430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21925" y="1862048"/>
            <a:ext cx="0" cy="163830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21925" y="215514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21925" y="2448234"/>
            <a:ext cx="0" cy="163830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21925" y="274132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21925" y="3034420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0"/>
                </a:moveTo>
                <a:lnTo>
                  <a:pt x="0" y="95425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21925" y="3681951"/>
            <a:ext cx="0" cy="24130"/>
          </a:xfrm>
          <a:custGeom>
            <a:avLst/>
            <a:gdLst/>
            <a:ahLst/>
            <a:cxnLst/>
            <a:rect l="l" t="t" r="r" b="b"/>
            <a:pathLst>
              <a:path h="24129">
                <a:moveTo>
                  <a:pt x="0" y="0"/>
                </a:moveTo>
                <a:lnTo>
                  <a:pt x="0" y="23811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89668" y="1654111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430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89668" y="1862048"/>
            <a:ext cx="0" cy="1268095"/>
          </a:xfrm>
          <a:custGeom>
            <a:avLst/>
            <a:gdLst/>
            <a:ahLst/>
            <a:cxnLst/>
            <a:rect l="l" t="t" r="r" b="b"/>
            <a:pathLst>
              <a:path h="1268095">
                <a:moveTo>
                  <a:pt x="0" y="0"/>
                </a:moveTo>
                <a:lnTo>
                  <a:pt x="0" y="1267797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89668" y="3681951"/>
            <a:ext cx="0" cy="24130"/>
          </a:xfrm>
          <a:custGeom>
            <a:avLst/>
            <a:gdLst/>
            <a:ahLst/>
            <a:cxnLst/>
            <a:rect l="l" t="t" r="r" b="b"/>
            <a:pathLst>
              <a:path h="24129">
                <a:moveTo>
                  <a:pt x="0" y="0"/>
                </a:moveTo>
                <a:lnTo>
                  <a:pt x="0" y="23811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57411" y="1654111"/>
            <a:ext cx="0" cy="1475740"/>
          </a:xfrm>
          <a:custGeom>
            <a:avLst/>
            <a:gdLst/>
            <a:ahLst/>
            <a:cxnLst/>
            <a:rect l="l" t="t" r="r" b="b"/>
            <a:pathLst>
              <a:path h="1475739">
                <a:moveTo>
                  <a:pt x="0" y="0"/>
                </a:moveTo>
                <a:lnTo>
                  <a:pt x="0" y="1475733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57411" y="3681951"/>
            <a:ext cx="0" cy="24130"/>
          </a:xfrm>
          <a:custGeom>
            <a:avLst/>
            <a:gdLst/>
            <a:ahLst/>
            <a:cxnLst/>
            <a:rect l="l" t="t" r="r" b="b"/>
            <a:pathLst>
              <a:path h="24129">
                <a:moveTo>
                  <a:pt x="0" y="0"/>
                </a:moveTo>
                <a:lnTo>
                  <a:pt x="0" y="23811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76172" y="1732542"/>
            <a:ext cx="2037714" cy="129539"/>
          </a:xfrm>
          <a:custGeom>
            <a:avLst/>
            <a:gdLst/>
            <a:ahLst/>
            <a:cxnLst/>
            <a:rect l="l" t="t" r="r" b="b"/>
            <a:pathLst>
              <a:path w="2037714" h="129539">
                <a:moveTo>
                  <a:pt x="0" y="129506"/>
                </a:moveTo>
                <a:lnTo>
                  <a:pt x="2037298" y="129506"/>
                </a:lnTo>
                <a:lnTo>
                  <a:pt x="2037298" y="0"/>
                </a:lnTo>
                <a:lnTo>
                  <a:pt x="0" y="0"/>
                </a:lnTo>
                <a:lnTo>
                  <a:pt x="0" y="129506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76172" y="2025635"/>
            <a:ext cx="1758314" cy="129539"/>
          </a:xfrm>
          <a:custGeom>
            <a:avLst/>
            <a:gdLst/>
            <a:ahLst/>
            <a:cxnLst/>
            <a:rect l="l" t="t" r="r" b="b"/>
            <a:pathLst>
              <a:path w="1758314" h="129539">
                <a:moveTo>
                  <a:pt x="0" y="129506"/>
                </a:moveTo>
                <a:lnTo>
                  <a:pt x="1757936" y="129506"/>
                </a:lnTo>
                <a:lnTo>
                  <a:pt x="1757936" y="0"/>
                </a:lnTo>
                <a:lnTo>
                  <a:pt x="0" y="0"/>
                </a:lnTo>
                <a:lnTo>
                  <a:pt x="0" y="129506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76172" y="2904914"/>
            <a:ext cx="1533525" cy="129539"/>
          </a:xfrm>
          <a:custGeom>
            <a:avLst/>
            <a:gdLst/>
            <a:ahLst/>
            <a:cxnLst/>
            <a:rect l="l" t="t" r="r" b="b"/>
            <a:pathLst>
              <a:path w="1533525" h="129539">
                <a:moveTo>
                  <a:pt x="0" y="129506"/>
                </a:moveTo>
                <a:lnTo>
                  <a:pt x="1533084" y="129506"/>
                </a:lnTo>
                <a:lnTo>
                  <a:pt x="1533084" y="0"/>
                </a:lnTo>
                <a:lnTo>
                  <a:pt x="0" y="0"/>
                </a:lnTo>
                <a:lnTo>
                  <a:pt x="0" y="129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172" y="2318728"/>
            <a:ext cx="1744345" cy="129539"/>
          </a:xfrm>
          <a:custGeom>
            <a:avLst/>
            <a:gdLst/>
            <a:ahLst/>
            <a:cxnLst/>
            <a:rect l="l" t="t" r="r" b="b"/>
            <a:pathLst>
              <a:path w="1744345" h="129539">
                <a:moveTo>
                  <a:pt x="1744309" y="0"/>
                </a:moveTo>
                <a:lnTo>
                  <a:pt x="0" y="0"/>
                </a:lnTo>
                <a:lnTo>
                  <a:pt x="0" y="129506"/>
                </a:lnTo>
                <a:lnTo>
                  <a:pt x="1744309" y="129506"/>
                </a:lnTo>
                <a:lnTo>
                  <a:pt x="174430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76172" y="2611821"/>
            <a:ext cx="1383665" cy="129539"/>
          </a:xfrm>
          <a:custGeom>
            <a:avLst/>
            <a:gdLst/>
            <a:ahLst/>
            <a:cxnLst/>
            <a:rect l="l" t="t" r="r" b="b"/>
            <a:pathLst>
              <a:path w="1383664" h="129539">
                <a:moveTo>
                  <a:pt x="1383182" y="0"/>
                </a:moveTo>
                <a:lnTo>
                  <a:pt x="0" y="0"/>
                </a:lnTo>
                <a:lnTo>
                  <a:pt x="0" y="129506"/>
                </a:lnTo>
                <a:lnTo>
                  <a:pt x="1383182" y="129506"/>
                </a:lnTo>
                <a:lnTo>
                  <a:pt x="13831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79624" y="1654111"/>
            <a:ext cx="0" cy="2051685"/>
          </a:xfrm>
          <a:custGeom>
            <a:avLst/>
            <a:gdLst/>
            <a:ahLst/>
            <a:cxnLst/>
            <a:rect l="l" t="t" r="r" b="b"/>
            <a:pathLst>
              <a:path h="2051685">
                <a:moveTo>
                  <a:pt x="0" y="0"/>
                </a:moveTo>
                <a:lnTo>
                  <a:pt x="0" y="2051650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572219" y="1457149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42869" y="1457149"/>
            <a:ext cx="2368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8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2899" y="1725477"/>
            <a:ext cx="148844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Current Valuation 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(60%</a:t>
            </a:r>
            <a:r>
              <a:rPr sz="700" spc="-5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weight)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6583" y="1963859"/>
            <a:ext cx="1220470" cy="24257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37515" marR="5080" indent="-425450">
              <a:lnSpc>
                <a:spcPct val="103699"/>
              </a:lnSpc>
              <a:spcBef>
                <a:spcPts val="65"/>
              </a:spcBef>
            </a:pP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Valuation </a:t>
            </a: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Reversion (40%  weight)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6224" y="2312344"/>
            <a:ext cx="1019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Growth (40%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weight)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4753" y="2606391"/>
            <a:ext cx="12026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Momentum (40%</a:t>
            </a:r>
            <a:r>
              <a:rPr sz="700" spc="2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weight)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95309" y="2899939"/>
            <a:ext cx="10121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Quality 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(20%</a:t>
            </a:r>
            <a:r>
              <a:rPr sz="700" spc="-4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weight)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54442" y="3193259"/>
            <a:ext cx="4495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Valuation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82333" y="3486806"/>
            <a:ext cx="13290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Growth, </a:t>
            </a:r>
            <a:r>
              <a:rPr sz="700" spc="10" dirty="0">
                <a:solidFill>
                  <a:srgbClr val="585858"/>
                </a:solidFill>
                <a:latin typeface="Verdana"/>
                <a:cs typeface="Verdana"/>
              </a:rPr>
              <a:t>Momentum,</a:t>
            </a:r>
            <a:r>
              <a:rPr sz="700" spc="-5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Quality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89702" y="1239855"/>
            <a:ext cx="1549400" cy="3498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505"/>
              </a:spcBef>
            </a:pPr>
            <a:r>
              <a:rPr sz="800" b="1" spc="5" dirty="0">
                <a:solidFill>
                  <a:srgbClr val="585858"/>
                </a:solidFill>
                <a:latin typeface="Verdana"/>
                <a:cs typeface="Verdana"/>
              </a:rPr>
              <a:t>SPX </a:t>
            </a:r>
            <a:r>
              <a:rPr sz="800" b="1" spc="-15" dirty="0">
                <a:solidFill>
                  <a:srgbClr val="585858"/>
                </a:solidFill>
                <a:latin typeface="Verdana"/>
                <a:cs typeface="Verdana"/>
              </a:rPr>
              <a:t>Quantitative</a:t>
            </a:r>
            <a:r>
              <a:rPr sz="800" b="1" spc="-6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800" b="1" spc="-15" dirty="0">
                <a:solidFill>
                  <a:srgbClr val="585858"/>
                </a:solidFill>
                <a:latin typeface="Verdana"/>
                <a:cs typeface="Verdana"/>
              </a:rPr>
              <a:t>screen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654050" algn="l"/>
                <a:tab pos="1324610" algn="l"/>
              </a:tabLst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0661" y="1231512"/>
            <a:ext cx="4504055" cy="2665095"/>
          </a:xfrm>
          <a:custGeom>
            <a:avLst/>
            <a:gdLst/>
            <a:ahLst/>
            <a:cxnLst/>
            <a:rect l="l" t="t" r="r" b="b"/>
            <a:pathLst>
              <a:path w="4504055" h="2665095">
                <a:moveTo>
                  <a:pt x="0" y="2665100"/>
                </a:moveTo>
                <a:lnTo>
                  <a:pt x="4503861" y="2665100"/>
                </a:lnTo>
                <a:lnTo>
                  <a:pt x="4503861" y="0"/>
                </a:lnTo>
                <a:lnTo>
                  <a:pt x="0" y="0"/>
                </a:lnTo>
                <a:lnTo>
                  <a:pt x="0" y="2665100"/>
                </a:lnTo>
                <a:close/>
              </a:path>
            </a:pathLst>
          </a:custGeom>
          <a:ln w="682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593387" y="3748090"/>
            <a:ext cx="85979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5" dirty="0">
                <a:latin typeface="Verdana"/>
                <a:cs typeface="Verdana"/>
              </a:rPr>
              <a:t>Source: </a:t>
            </a:r>
            <a:r>
              <a:rPr sz="600" spc="-15" dirty="0">
                <a:latin typeface="Verdana"/>
                <a:cs typeface="Verdana"/>
              </a:rPr>
              <a:t>Ellerston</a:t>
            </a:r>
            <a:r>
              <a:rPr sz="600" spc="-155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GMF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682986" y="3129845"/>
            <a:ext cx="2861945" cy="552450"/>
          </a:xfrm>
          <a:custGeom>
            <a:avLst/>
            <a:gdLst/>
            <a:ahLst/>
            <a:cxnLst/>
            <a:rect l="l" t="t" r="r" b="b"/>
            <a:pathLst>
              <a:path w="2861945" h="552450">
                <a:moveTo>
                  <a:pt x="0" y="552105"/>
                </a:moveTo>
                <a:lnTo>
                  <a:pt x="2861757" y="552105"/>
                </a:lnTo>
                <a:lnTo>
                  <a:pt x="2861757" y="0"/>
                </a:lnTo>
                <a:lnTo>
                  <a:pt x="0" y="0"/>
                </a:lnTo>
                <a:lnTo>
                  <a:pt x="0" y="552105"/>
                </a:lnTo>
                <a:close/>
              </a:path>
            </a:pathLst>
          </a:custGeom>
          <a:solidFill>
            <a:srgbClr val="D9D9D9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86478" y="3030966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>
                <a:moveTo>
                  <a:pt x="0" y="0"/>
                </a:moveTo>
                <a:lnTo>
                  <a:pt x="3849654" y="0"/>
                </a:lnTo>
              </a:path>
            </a:pathLst>
          </a:custGeom>
          <a:ln w="682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86478" y="2758322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>
                <a:moveTo>
                  <a:pt x="0" y="0"/>
                </a:moveTo>
                <a:lnTo>
                  <a:pt x="3849654" y="0"/>
                </a:lnTo>
              </a:path>
            </a:pathLst>
          </a:custGeom>
          <a:ln w="682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86478" y="2485677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>
                <a:moveTo>
                  <a:pt x="0" y="0"/>
                </a:moveTo>
                <a:lnTo>
                  <a:pt x="3849654" y="0"/>
                </a:lnTo>
              </a:path>
            </a:pathLst>
          </a:custGeom>
          <a:ln w="682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86478" y="2213033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>
                <a:moveTo>
                  <a:pt x="0" y="0"/>
                </a:moveTo>
                <a:lnTo>
                  <a:pt x="3849654" y="0"/>
                </a:lnTo>
              </a:path>
            </a:pathLst>
          </a:custGeom>
          <a:ln w="682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86478" y="1933572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>
                <a:moveTo>
                  <a:pt x="0" y="0"/>
                </a:moveTo>
                <a:lnTo>
                  <a:pt x="3849654" y="0"/>
                </a:lnTo>
              </a:path>
            </a:pathLst>
          </a:custGeom>
          <a:ln w="682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86478" y="1660927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>
                <a:moveTo>
                  <a:pt x="0" y="0"/>
                </a:moveTo>
                <a:lnTo>
                  <a:pt x="3849654" y="0"/>
                </a:lnTo>
              </a:path>
            </a:pathLst>
          </a:custGeom>
          <a:ln w="682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86478" y="3310427"/>
            <a:ext cx="3850004" cy="0"/>
          </a:xfrm>
          <a:custGeom>
            <a:avLst/>
            <a:gdLst/>
            <a:ahLst/>
            <a:cxnLst/>
            <a:rect l="l" t="t" r="r" b="b"/>
            <a:pathLst>
              <a:path w="3850004">
                <a:moveTo>
                  <a:pt x="0" y="0"/>
                </a:moveTo>
                <a:lnTo>
                  <a:pt x="3849654" y="0"/>
                </a:lnTo>
              </a:path>
            </a:pathLst>
          </a:custGeom>
          <a:ln w="682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78459" y="1807471"/>
            <a:ext cx="3454467" cy="151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37536" y="2400521"/>
            <a:ext cx="3475354" cy="579755"/>
          </a:xfrm>
          <a:custGeom>
            <a:avLst/>
            <a:gdLst/>
            <a:ahLst/>
            <a:cxnLst/>
            <a:rect l="l" t="t" r="r" b="b"/>
            <a:pathLst>
              <a:path w="3475354" h="579755">
                <a:moveTo>
                  <a:pt x="0" y="579369"/>
                </a:moveTo>
                <a:lnTo>
                  <a:pt x="3474991" y="0"/>
                </a:lnTo>
              </a:path>
            </a:pathLst>
          </a:custGeom>
          <a:ln w="13632">
            <a:solidFill>
              <a:srgbClr val="FF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778245" y="3237745"/>
            <a:ext cx="23685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778245" y="2962829"/>
            <a:ext cx="23685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3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778245" y="2687685"/>
            <a:ext cx="2368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78245" y="2412768"/>
            <a:ext cx="2368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778245" y="2138351"/>
            <a:ext cx="23685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778245" y="1863435"/>
            <a:ext cx="23685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7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778245" y="1588291"/>
            <a:ext cx="2368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8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999464" y="3358663"/>
            <a:ext cx="173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0%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398565" y="3358663"/>
            <a:ext cx="2368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826193" y="3358663"/>
            <a:ext cx="2368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253913" y="3358663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3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681813" y="3358663"/>
            <a:ext cx="2368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109442" y="3358663"/>
            <a:ext cx="2368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537161" y="3358663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820591" y="3358663"/>
            <a:ext cx="2368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338537" y="3698994"/>
            <a:ext cx="81770" cy="81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5509583" y="3667433"/>
            <a:ext cx="52514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5" dirty="0">
                <a:solidFill>
                  <a:srgbClr val="585858"/>
                </a:solidFill>
                <a:latin typeface="Verdana"/>
                <a:cs typeface="Verdana"/>
              </a:rPr>
              <a:t>"1 </a:t>
            </a:r>
            <a:r>
              <a:rPr sz="750" spc="10" dirty="0">
                <a:solidFill>
                  <a:srgbClr val="585858"/>
                </a:solidFill>
                <a:latin typeface="Verdana"/>
                <a:cs typeface="Verdana"/>
              </a:rPr>
              <a:t>Oct</a:t>
            </a:r>
            <a:r>
              <a:rPr sz="750" spc="-8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585858"/>
                </a:solidFill>
                <a:latin typeface="Verdana"/>
                <a:cs typeface="Verdana"/>
              </a:rPr>
              <a:t>18"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282239" y="371603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3893" y="0"/>
                </a:moveTo>
                <a:lnTo>
                  <a:pt x="14602" y="1867"/>
                </a:lnTo>
                <a:lnTo>
                  <a:pt x="7006" y="6963"/>
                </a:lnTo>
                <a:lnTo>
                  <a:pt x="1880" y="14531"/>
                </a:lnTo>
                <a:lnTo>
                  <a:pt x="0" y="23810"/>
                </a:lnTo>
                <a:lnTo>
                  <a:pt x="1880" y="33105"/>
                </a:lnTo>
                <a:lnTo>
                  <a:pt x="7006" y="40703"/>
                </a:lnTo>
                <a:lnTo>
                  <a:pt x="14602" y="45831"/>
                </a:lnTo>
                <a:lnTo>
                  <a:pt x="23893" y="47712"/>
                </a:lnTo>
                <a:lnTo>
                  <a:pt x="33131" y="45831"/>
                </a:lnTo>
                <a:lnTo>
                  <a:pt x="40700" y="40703"/>
                </a:lnTo>
                <a:lnTo>
                  <a:pt x="45816" y="33105"/>
                </a:lnTo>
                <a:lnTo>
                  <a:pt x="47695" y="23810"/>
                </a:lnTo>
                <a:lnTo>
                  <a:pt x="45816" y="14531"/>
                </a:lnTo>
                <a:lnTo>
                  <a:pt x="40700" y="6963"/>
                </a:lnTo>
                <a:lnTo>
                  <a:pt x="33131" y="1867"/>
                </a:lnTo>
                <a:lnTo>
                  <a:pt x="238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82239" y="371603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47695" y="23810"/>
                </a:moveTo>
                <a:lnTo>
                  <a:pt x="45816" y="33105"/>
                </a:lnTo>
                <a:lnTo>
                  <a:pt x="40700" y="40703"/>
                </a:lnTo>
                <a:lnTo>
                  <a:pt x="33131" y="45831"/>
                </a:lnTo>
                <a:lnTo>
                  <a:pt x="23893" y="47712"/>
                </a:lnTo>
                <a:lnTo>
                  <a:pt x="14602" y="45831"/>
                </a:lnTo>
                <a:lnTo>
                  <a:pt x="7006" y="40703"/>
                </a:lnTo>
                <a:lnTo>
                  <a:pt x="1880" y="33105"/>
                </a:lnTo>
                <a:lnTo>
                  <a:pt x="0" y="23810"/>
                </a:lnTo>
                <a:lnTo>
                  <a:pt x="1880" y="14531"/>
                </a:lnTo>
                <a:lnTo>
                  <a:pt x="7006" y="6963"/>
                </a:lnTo>
                <a:lnTo>
                  <a:pt x="14602" y="1867"/>
                </a:lnTo>
                <a:lnTo>
                  <a:pt x="23893" y="0"/>
                </a:lnTo>
                <a:lnTo>
                  <a:pt x="33131" y="1867"/>
                </a:lnTo>
                <a:lnTo>
                  <a:pt x="40700" y="6963"/>
                </a:lnTo>
                <a:lnTo>
                  <a:pt x="45816" y="14531"/>
                </a:lnTo>
                <a:lnTo>
                  <a:pt x="47695" y="23810"/>
                </a:lnTo>
                <a:close/>
              </a:path>
            </a:pathLst>
          </a:custGeom>
          <a:ln w="682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6440790" y="3667433"/>
            <a:ext cx="76454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"Current</a:t>
            </a:r>
            <a:r>
              <a:rPr sz="750" spc="-2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585858"/>
                </a:solidFill>
                <a:latin typeface="Verdana"/>
                <a:cs typeface="Verdana"/>
              </a:rPr>
              <a:t>value"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352918" y="3667433"/>
            <a:ext cx="71374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320" algn="l"/>
              </a:tabLst>
            </a:pPr>
            <a:r>
              <a:rPr sz="750" u="heavy" dirty="0">
                <a:solidFill>
                  <a:srgbClr val="585858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	</a:t>
            </a: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Linear</a:t>
            </a:r>
            <a:r>
              <a:rPr sz="750" spc="-6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585858"/>
                </a:solidFill>
                <a:latin typeface="Verdana"/>
                <a:cs typeface="Verdana"/>
              </a:rPr>
              <a:t>(T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056347" y="3679621"/>
            <a:ext cx="383540" cy="1162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750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750" spc="30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750" spc="-40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750" spc="3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750" spc="-30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750" dirty="0">
                <a:solidFill>
                  <a:srgbClr val="585858"/>
                </a:solidFill>
                <a:latin typeface="Verdana"/>
                <a:cs typeface="Verdana"/>
              </a:rPr>
              <a:t>ff)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568637" y="1207694"/>
            <a:ext cx="4524375" cy="2668905"/>
          </a:xfrm>
          <a:custGeom>
            <a:avLst/>
            <a:gdLst/>
            <a:ahLst/>
            <a:cxnLst/>
            <a:rect l="l" t="t" r="r" b="b"/>
            <a:pathLst>
              <a:path w="4524375" h="2668904">
                <a:moveTo>
                  <a:pt x="0" y="2668470"/>
                </a:moveTo>
                <a:lnTo>
                  <a:pt x="4524302" y="2668470"/>
                </a:lnTo>
                <a:lnTo>
                  <a:pt x="4524302" y="0"/>
                </a:lnTo>
              </a:path>
            </a:pathLst>
          </a:custGeom>
          <a:ln w="682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8637" y="1207694"/>
            <a:ext cx="0" cy="2668905"/>
          </a:xfrm>
          <a:custGeom>
            <a:avLst/>
            <a:gdLst/>
            <a:ahLst/>
            <a:cxnLst/>
            <a:rect l="l" t="t" r="r" b="b"/>
            <a:pathLst>
              <a:path h="2668904">
                <a:moveTo>
                  <a:pt x="0" y="0"/>
                </a:moveTo>
                <a:lnTo>
                  <a:pt x="0" y="2668470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7965062" y="3315272"/>
            <a:ext cx="695325" cy="3486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440055" algn="l"/>
              </a:tabLst>
            </a:pP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70%	80%</a:t>
            </a:r>
            <a:endParaRPr sz="700">
              <a:latin typeface="Verdana"/>
              <a:cs typeface="Verdana"/>
            </a:endParaRPr>
          </a:p>
          <a:p>
            <a:pPr marL="215265">
              <a:lnSpc>
                <a:spcPct val="100000"/>
              </a:lnSpc>
              <a:spcBef>
                <a:spcPts val="400"/>
              </a:spcBef>
            </a:pPr>
            <a:r>
              <a:rPr sz="800" spc="-15" dirty="0">
                <a:latin typeface="Verdana"/>
                <a:cs typeface="Verdana"/>
              </a:rPr>
              <a:t>Valuation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111481" y="1256301"/>
            <a:ext cx="3446779" cy="3543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b="1" dirty="0">
                <a:solidFill>
                  <a:srgbClr val="585858"/>
                </a:solidFill>
                <a:latin typeface="Verdana"/>
                <a:cs typeface="Verdana"/>
              </a:rPr>
              <a:t>SPX </a:t>
            </a:r>
            <a:r>
              <a:rPr sz="850" b="1" spc="-20" dirty="0">
                <a:solidFill>
                  <a:srgbClr val="585858"/>
                </a:solidFill>
                <a:latin typeface="Verdana"/>
                <a:cs typeface="Verdana"/>
              </a:rPr>
              <a:t>Valuation </a:t>
            </a:r>
            <a:r>
              <a:rPr sz="850" b="1" dirty="0">
                <a:solidFill>
                  <a:srgbClr val="585858"/>
                </a:solidFill>
                <a:latin typeface="Verdana"/>
                <a:cs typeface="Verdana"/>
              </a:rPr>
              <a:t>and </a:t>
            </a:r>
            <a:r>
              <a:rPr sz="850" b="1" spc="-10" dirty="0">
                <a:solidFill>
                  <a:srgbClr val="585858"/>
                </a:solidFill>
                <a:latin typeface="Verdana"/>
                <a:cs typeface="Verdana"/>
              </a:rPr>
              <a:t>Growth/Momentum/Quality</a:t>
            </a:r>
            <a:r>
              <a:rPr sz="850" b="1" spc="19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850" b="1" spc="5" dirty="0">
                <a:solidFill>
                  <a:srgbClr val="585858"/>
                </a:solidFill>
                <a:latin typeface="Verdana"/>
                <a:cs typeface="Verdana"/>
              </a:rPr>
              <a:t>tradeoff</a:t>
            </a:r>
            <a:endParaRPr sz="850">
              <a:latin typeface="Verdana"/>
              <a:cs typeface="Verdana"/>
            </a:endParaRPr>
          </a:p>
          <a:p>
            <a:pPr marL="63500">
              <a:lnSpc>
                <a:spcPct val="100000"/>
              </a:lnSpc>
              <a:spcBef>
                <a:spcPts val="595"/>
              </a:spcBef>
            </a:pPr>
            <a:r>
              <a:rPr sz="800" spc="5" dirty="0">
                <a:latin typeface="Verdana"/>
                <a:cs typeface="Verdana"/>
              </a:rPr>
              <a:t>Growth,</a:t>
            </a:r>
            <a:r>
              <a:rPr sz="800" spc="-155" dirty="0">
                <a:latin typeface="Verdana"/>
                <a:cs typeface="Verdana"/>
              </a:rPr>
              <a:t> </a:t>
            </a:r>
            <a:r>
              <a:rPr sz="800" spc="5" dirty="0">
                <a:latin typeface="Verdana"/>
                <a:cs typeface="Verdana"/>
              </a:rPr>
              <a:t>Momentum,</a:t>
            </a:r>
            <a:r>
              <a:rPr sz="800" spc="-15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Quality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8077651" y="1674559"/>
            <a:ext cx="0" cy="1696085"/>
          </a:xfrm>
          <a:custGeom>
            <a:avLst/>
            <a:gdLst/>
            <a:ahLst/>
            <a:cxnLst/>
            <a:rect l="l" t="t" r="r" b="b"/>
            <a:pathLst>
              <a:path h="1696085">
                <a:moveTo>
                  <a:pt x="0" y="0"/>
                </a:moveTo>
                <a:lnTo>
                  <a:pt x="0" y="1695849"/>
                </a:lnTo>
              </a:path>
            </a:pathLst>
          </a:custGeom>
          <a:ln w="20441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147711" y="2185814"/>
            <a:ext cx="3756025" cy="0"/>
          </a:xfrm>
          <a:custGeom>
            <a:avLst/>
            <a:gdLst/>
            <a:ahLst/>
            <a:cxnLst/>
            <a:rect l="l" t="t" r="r" b="b"/>
            <a:pathLst>
              <a:path w="3756025">
                <a:moveTo>
                  <a:pt x="0" y="0"/>
                </a:moveTo>
                <a:lnTo>
                  <a:pt x="3755716" y="0"/>
                </a:lnTo>
              </a:path>
            </a:pathLst>
          </a:custGeom>
          <a:ln w="20448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121940" y="3729663"/>
            <a:ext cx="960755" cy="136525"/>
          </a:xfrm>
          <a:custGeom>
            <a:avLst/>
            <a:gdLst/>
            <a:ahLst/>
            <a:cxnLst/>
            <a:rect l="l" t="t" r="r" b="b"/>
            <a:pathLst>
              <a:path w="960754" h="136525">
                <a:moveTo>
                  <a:pt x="0" y="136322"/>
                </a:moveTo>
                <a:lnTo>
                  <a:pt x="960732" y="136322"/>
                </a:lnTo>
                <a:lnTo>
                  <a:pt x="960732" y="0"/>
                </a:lnTo>
                <a:lnTo>
                  <a:pt x="0" y="0"/>
                </a:lnTo>
                <a:lnTo>
                  <a:pt x="0" y="136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8179376" y="3754407"/>
            <a:ext cx="85788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5" dirty="0">
                <a:latin typeface="Verdana"/>
                <a:cs typeface="Verdana"/>
              </a:rPr>
              <a:t>Source: </a:t>
            </a:r>
            <a:r>
              <a:rPr sz="600" spc="-15" dirty="0">
                <a:latin typeface="Verdana"/>
                <a:cs typeface="Verdana"/>
              </a:rPr>
              <a:t>Ellerston</a:t>
            </a:r>
            <a:r>
              <a:rPr sz="600" spc="-15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GMF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183838" y="4346476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430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183838" y="4554413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183838" y="4847506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183838" y="5140599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183838" y="543369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83838" y="5726785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232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183838" y="6381123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040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22122" y="4346476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430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22122" y="4554413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22122" y="4847506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22122" y="5140599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22122" y="543369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22122" y="5726785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232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22122" y="6381123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040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253591" y="4346476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1523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253591" y="4847506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253591" y="5140599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253591" y="543369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253591" y="5726785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232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53591" y="6381123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040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791874" y="4346476"/>
            <a:ext cx="0" cy="958215"/>
          </a:xfrm>
          <a:custGeom>
            <a:avLst/>
            <a:gdLst/>
            <a:ahLst/>
            <a:cxnLst/>
            <a:rect l="l" t="t" r="r" b="b"/>
            <a:pathLst>
              <a:path h="958214">
                <a:moveTo>
                  <a:pt x="0" y="0"/>
                </a:moveTo>
                <a:lnTo>
                  <a:pt x="0" y="957709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791874" y="543369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791874" y="5726785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232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791874" y="6381123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040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330157" y="4346476"/>
            <a:ext cx="0" cy="1482725"/>
          </a:xfrm>
          <a:custGeom>
            <a:avLst/>
            <a:gdLst/>
            <a:ahLst/>
            <a:cxnLst/>
            <a:rect l="l" t="t" r="r" b="b"/>
            <a:pathLst>
              <a:path h="1482725">
                <a:moveTo>
                  <a:pt x="0" y="0"/>
                </a:moveTo>
                <a:lnTo>
                  <a:pt x="0" y="1482541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330157" y="6381123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040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48917" y="4424907"/>
            <a:ext cx="1458595" cy="129539"/>
          </a:xfrm>
          <a:custGeom>
            <a:avLst/>
            <a:gdLst/>
            <a:ahLst/>
            <a:cxnLst/>
            <a:rect l="l" t="t" r="r" b="b"/>
            <a:pathLst>
              <a:path w="1458595" h="129539">
                <a:moveTo>
                  <a:pt x="0" y="129506"/>
                </a:moveTo>
                <a:lnTo>
                  <a:pt x="1458133" y="129506"/>
                </a:lnTo>
                <a:lnTo>
                  <a:pt x="1458133" y="0"/>
                </a:lnTo>
                <a:lnTo>
                  <a:pt x="0" y="0"/>
                </a:lnTo>
                <a:lnTo>
                  <a:pt x="0" y="129506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648917" y="4718000"/>
            <a:ext cx="1942464" cy="129539"/>
          </a:xfrm>
          <a:custGeom>
            <a:avLst/>
            <a:gdLst/>
            <a:ahLst/>
            <a:cxnLst/>
            <a:rect l="l" t="t" r="r" b="b"/>
            <a:pathLst>
              <a:path w="1942464" h="129539">
                <a:moveTo>
                  <a:pt x="0" y="129506"/>
                </a:moveTo>
                <a:lnTo>
                  <a:pt x="1941906" y="129506"/>
                </a:lnTo>
                <a:lnTo>
                  <a:pt x="1941906" y="0"/>
                </a:lnTo>
                <a:lnTo>
                  <a:pt x="0" y="0"/>
                </a:lnTo>
                <a:lnTo>
                  <a:pt x="0" y="129506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48917" y="5597279"/>
            <a:ext cx="2282825" cy="129539"/>
          </a:xfrm>
          <a:custGeom>
            <a:avLst/>
            <a:gdLst/>
            <a:ahLst/>
            <a:cxnLst/>
            <a:rect l="l" t="t" r="r" b="b"/>
            <a:pathLst>
              <a:path w="2282825" h="129539">
                <a:moveTo>
                  <a:pt x="0" y="129506"/>
                </a:moveTo>
                <a:lnTo>
                  <a:pt x="2282592" y="129506"/>
                </a:lnTo>
                <a:lnTo>
                  <a:pt x="2282592" y="0"/>
                </a:lnTo>
                <a:lnTo>
                  <a:pt x="0" y="0"/>
                </a:lnTo>
                <a:lnTo>
                  <a:pt x="0" y="129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48917" y="5011093"/>
            <a:ext cx="2071370" cy="129539"/>
          </a:xfrm>
          <a:custGeom>
            <a:avLst/>
            <a:gdLst/>
            <a:ahLst/>
            <a:cxnLst/>
            <a:rect l="l" t="t" r="r" b="b"/>
            <a:pathLst>
              <a:path w="2071370" h="129539">
                <a:moveTo>
                  <a:pt x="2071367" y="0"/>
                </a:moveTo>
                <a:lnTo>
                  <a:pt x="0" y="0"/>
                </a:lnTo>
                <a:lnTo>
                  <a:pt x="0" y="129506"/>
                </a:lnTo>
                <a:lnTo>
                  <a:pt x="2071367" y="129506"/>
                </a:lnTo>
                <a:lnTo>
                  <a:pt x="207136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648917" y="5304186"/>
            <a:ext cx="2310130" cy="129539"/>
          </a:xfrm>
          <a:custGeom>
            <a:avLst/>
            <a:gdLst/>
            <a:ahLst/>
            <a:cxnLst/>
            <a:rect l="l" t="t" r="r" b="b"/>
            <a:pathLst>
              <a:path w="2310129" h="129539">
                <a:moveTo>
                  <a:pt x="2309847" y="0"/>
                </a:moveTo>
                <a:lnTo>
                  <a:pt x="0" y="0"/>
                </a:lnTo>
                <a:lnTo>
                  <a:pt x="0" y="129506"/>
                </a:lnTo>
                <a:lnTo>
                  <a:pt x="2309847" y="129506"/>
                </a:lnTo>
                <a:lnTo>
                  <a:pt x="230984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645555" y="4346476"/>
            <a:ext cx="0" cy="2051685"/>
          </a:xfrm>
          <a:custGeom>
            <a:avLst/>
            <a:gdLst/>
            <a:ahLst/>
            <a:cxnLst/>
            <a:rect l="l" t="t" r="r" b="b"/>
            <a:pathLst>
              <a:path h="2051685">
                <a:moveTo>
                  <a:pt x="0" y="0"/>
                </a:moveTo>
                <a:lnTo>
                  <a:pt x="0" y="2051686"/>
                </a:lnTo>
              </a:path>
            </a:pathLst>
          </a:custGeom>
          <a:ln w="68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3139321" y="4153195"/>
            <a:ext cx="23685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3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675787" y="4153195"/>
            <a:ext cx="23685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211980" y="4153195"/>
            <a:ext cx="2374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3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2237" y="4421296"/>
            <a:ext cx="148844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Current Valuation 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(60%</a:t>
            </a:r>
            <a:r>
              <a:rPr sz="700" spc="-5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weight)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55921" y="4659178"/>
            <a:ext cx="1217930" cy="24320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37515" marR="5080" indent="-425450">
              <a:lnSpc>
                <a:spcPct val="103699"/>
              </a:lnSpc>
              <a:spcBef>
                <a:spcPts val="65"/>
              </a:spcBef>
            </a:pP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Valuation </a:t>
            </a: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Reversion 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(40%  </a:t>
            </a: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weight)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55563" y="5008390"/>
            <a:ext cx="10191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Growth (40%</a:t>
            </a: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weight)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74091" y="5301710"/>
            <a:ext cx="12026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Momentum 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(40%</a:t>
            </a: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 weight)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64421" y="5595666"/>
            <a:ext cx="10153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Quality (20%</a:t>
            </a:r>
            <a:r>
              <a:rPr sz="700" spc="-4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weight)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123826" y="5889250"/>
            <a:ext cx="4489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Valuation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51671" y="6182797"/>
            <a:ext cx="132778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Growth, </a:t>
            </a:r>
            <a:r>
              <a:rPr sz="700" spc="10" dirty="0">
                <a:solidFill>
                  <a:srgbClr val="585858"/>
                </a:solidFill>
                <a:latin typeface="Verdana"/>
                <a:cs typeface="Verdana"/>
              </a:rPr>
              <a:t>Momentum,</a:t>
            </a:r>
            <a:r>
              <a:rPr sz="700" spc="-7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Quality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454336" y="3935569"/>
            <a:ext cx="1607185" cy="3498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800" b="1" spc="5" dirty="0">
                <a:solidFill>
                  <a:srgbClr val="585858"/>
                </a:solidFill>
                <a:latin typeface="Verdana"/>
                <a:cs typeface="Verdana"/>
              </a:rPr>
              <a:t>ASX200 </a:t>
            </a:r>
            <a:r>
              <a:rPr sz="800" b="1" spc="-15" dirty="0">
                <a:solidFill>
                  <a:srgbClr val="585858"/>
                </a:solidFill>
                <a:latin typeface="Verdana"/>
                <a:cs typeface="Verdana"/>
              </a:rPr>
              <a:t>Quantitative</a:t>
            </a:r>
            <a:r>
              <a:rPr sz="800" b="1" spc="-12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800" b="1" spc="-10" dirty="0">
                <a:solidFill>
                  <a:srgbClr val="585858"/>
                </a:solidFill>
                <a:latin typeface="Verdana"/>
                <a:cs typeface="Verdana"/>
              </a:rPr>
              <a:t>screen</a:t>
            </a:r>
            <a:endParaRPr sz="800">
              <a:latin typeface="Verdana"/>
              <a:cs typeface="Verdana"/>
            </a:endParaRPr>
          </a:p>
          <a:p>
            <a:pPr marR="108585" algn="ctr">
              <a:lnSpc>
                <a:spcPct val="100000"/>
              </a:lnSpc>
              <a:spcBef>
                <a:spcPts val="345"/>
              </a:spcBef>
              <a:tabLst>
                <a:tab pos="507365" algn="l"/>
                <a:tab pos="1043305" algn="l"/>
              </a:tabLst>
            </a:pP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0%	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10%	</a:t>
            </a: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20%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813" y="3930733"/>
            <a:ext cx="4500880" cy="2658745"/>
          </a:xfrm>
          <a:custGeom>
            <a:avLst/>
            <a:gdLst/>
            <a:ahLst/>
            <a:cxnLst/>
            <a:rect l="l" t="t" r="r" b="b"/>
            <a:pathLst>
              <a:path w="4500880" h="2658745">
                <a:moveTo>
                  <a:pt x="0" y="2658284"/>
                </a:moveTo>
                <a:lnTo>
                  <a:pt x="4500454" y="2658284"/>
                </a:lnTo>
                <a:lnTo>
                  <a:pt x="4500454" y="0"/>
                </a:lnTo>
                <a:lnTo>
                  <a:pt x="0" y="0"/>
                </a:lnTo>
              </a:path>
            </a:pathLst>
          </a:custGeom>
          <a:ln w="682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3562680" y="6444082"/>
            <a:ext cx="85788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5" dirty="0">
                <a:latin typeface="Verdana"/>
                <a:cs typeface="Verdana"/>
              </a:rPr>
              <a:t>Source: </a:t>
            </a:r>
            <a:r>
              <a:rPr sz="600" spc="-15" dirty="0">
                <a:latin typeface="Verdana"/>
                <a:cs typeface="Verdana"/>
              </a:rPr>
              <a:t>Ellerston</a:t>
            </a:r>
            <a:r>
              <a:rPr sz="600" spc="-15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GMF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648917" y="5829017"/>
            <a:ext cx="2861945" cy="552450"/>
          </a:xfrm>
          <a:custGeom>
            <a:avLst/>
            <a:gdLst/>
            <a:ahLst/>
            <a:cxnLst/>
            <a:rect l="l" t="t" r="r" b="b"/>
            <a:pathLst>
              <a:path w="2861945" h="552450">
                <a:moveTo>
                  <a:pt x="0" y="552105"/>
                </a:moveTo>
                <a:lnTo>
                  <a:pt x="2861757" y="552105"/>
                </a:lnTo>
                <a:lnTo>
                  <a:pt x="2861757" y="0"/>
                </a:lnTo>
                <a:lnTo>
                  <a:pt x="0" y="0"/>
                </a:lnTo>
                <a:lnTo>
                  <a:pt x="0" y="552105"/>
                </a:lnTo>
                <a:close/>
              </a:path>
            </a:pathLst>
          </a:custGeom>
          <a:solidFill>
            <a:srgbClr val="D9D9D9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65184" y="3927325"/>
            <a:ext cx="4531360" cy="2679065"/>
          </a:xfrm>
          <a:custGeom>
            <a:avLst/>
            <a:gdLst/>
            <a:ahLst/>
            <a:cxnLst/>
            <a:rect l="l" t="t" r="r" b="b"/>
            <a:pathLst>
              <a:path w="4531359" h="2679065">
                <a:moveTo>
                  <a:pt x="0" y="2678732"/>
                </a:moveTo>
                <a:lnTo>
                  <a:pt x="4531116" y="2678732"/>
                </a:lnTo>
                <a:lnTo>
                  <a:pt x="4531116" y="0"/>
                </a:lnTo>
                <a:lnTo>
                  <a:pt x="0" y="0"/>
                </a:lnTo>
                <a:lnTo>
                  <a:pt x="0" y="2678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086478" y="6036909"/>
            <a:ext cx="3815715" cy="0"/>
          </a:xfrm>
          <a:custGeom>
            <a:avLst/>
            <a:gdLst/>
            <a:ahLst/>
            <a:cxnLst/>
            <a:rect l="l" t="t" r="r" b="b"/>
            <a:pathLst>
              <a:path w="3815715">
                <a:moveTo>
                  <a:pt x="0" y="0"/>
                </a:moveTo>
                <a:lnTo>
                  <a:pt x="3815585" y="0"/>
                </a:lnTo>
              </a:path>
            </a:pathLst>
          </a:custGeom>
          <a:ln w="682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086478" y="4533916"/>
            <a:ext cx="3815585" cy="1424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117095" y="5195128"/>
            <a:ext cx="3720465" cy="170815"/>
          </a:xfrm>
          <a:custGeom>
            <a:avLst/>
            <a:gdLst/>
            <a:ahLst/>
            <a:cxnLst/>
            <a:rect l="l" t="t" r="r" b="b"/>
            <a:pathLst>
              <a:path w="3720465" h="170814">
                <a:moveTo>
                  <a:pt x="0" y="170402"/>
                </a:moveTo>
                <a:lnTo>
                  <a:pt x="3720284" y="0"/>
                </a:lnTo>
              </a:path>
            </a:pathLst>
          </a:custGeom>
          <a:ln w="13632">
            <a:solidFill>
              <a:srgbClr val="FF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4778245" y="5967181"/>
            <a:ext cx="2368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778245" y="5667726"/>
            <a:ext cx="23685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3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778245" y="5367827"/>
            <a:ext cx="23685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778245" y="5067690"/>
            <a:ext cx="2368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778245" y="4768190"/>
            <a:ext cx="23685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778245" y="4468281"/>
            <a:ext cx="23685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7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999464" y="6088735"/>
            <a:ext cx="1739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0%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5734890" y="6088735"/>
            <a:ext cx="23685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499206" y="6088735"/>
            <a:ext cx="23685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263250" y="6088735"/>
            <a:ext cx="23685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8762630" y="6088735"/>
            <a:ext cx="2914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5338537" y="6425431"/>
            <a:ext cx="81770" cy="817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5509583" y="6397278"/>
            <a:ext cx="52514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5" dirty="0">
                <a:solidFill>
                  <a:srgbClr val="585858"/>
                </a:solidFill>
                <a:latin typeface="Verdana"/>
                <a:cs typeface="Verdana"/>
              </a:rPr>
              <a:t>"1 </a:t>
            </a:r>
            <a:r>
              <a:rPr sz="750" spc="10" dirty="0">
                <a:solidFill>
                  <a:srgbClr val="585858"/>
                </a:solidFill>
                <a:latin typeface="Verdana"/>
                <a:cs typeface="Verdana"/>
              </a:rPr>
              <a:t>Oct</a:t>
            </a:r>
            <a:r>
              <a:rPr sz="750" spc="-8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585858"/>
                </a:solidFill>
                <a:latin typeface="Verdana"/>
                <a:cs typeface="Verdana"/>
              </a:rPr>
              <a:t>18"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6282239" y="644246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3893" y="0"/>
                </a:moveTo>
                <a:lnTo>
                  <a:pt x="14602" y="1875"/>
                </a:lnTo>
                <a:lnTo>
                  <a:pt x="7006" y="6989"/>
                </a:lnTo>
                <a:lnTo>
                  <a:pt x="1880" y="14573"/>
                </a:lnTo>
                <a:lnTo>
                  <a:pt x="0" y="23856"/>
                </a:lnTo>
                <a:lnTo>
                  <a:pt x="1880" y="33143"/>
                </a:lnTo>
                <a:lnTo>
                  <a:pt x="7006" y="40726"/>
                </a:lnTo>
                <a:lnTo>
                  <a:pt x="14602" y="45838"/>
                </a:lnTo>
                <a:lnTo>
                  <a:pt x="23893" y="47712"/>
                </a:lnTo>
                <a:lnTo>
                  <a:pt x="33131" y="45838"/>
                </a:lnTo>
                <a:lnTo>
                  <a:pt x="40700" y="40726"/>
                </a:lnTo>
                <a:lnTo>
                  <a:pt x="45816" y="33143"/>
                </a:lnTo>
                <a:lnTo>
                  <a:pt x="47695" y="23856"/>
                </a:lnTo>
                <a:lnTo>
                  <a:pt x="45816" y="14573"/>
                </a:lnTo>
                <a:lnTo>
                  <a:pt x="40700" y="6989"/>
                </a:lnTo>
                <a:lnTo>
                  <a:pt x="33131" y="1875"/>
                </a:lnTo>
                <a:lnTo>
                  <a:pt x="238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282239" y="644246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47695" y="23856"/>
                </a:moveTo>
                <a:lnTo>
                  <a:pt x="45816" y="33143"/>
                </a:lnTo>
                <a:lnTo>
                  <a:pt x="40700" y="40726"/>
                </a:lnTo>
                <a:lnTo>
                  <a:pt x="33131" y="45838"/>
                </a:lnTo>
                <a:lnTo>
                  <a:pt x="23893" y="47712"/>
                </a:lnTo>
                <a:lnTo>
                  <a:pt x="14602" y="45838"/>
                </a:lnTo>
                <a:lnTo>
                  <a:pt x="7006" y="40726"/>
                </a:lnTo>
                <a:lnTo>
                  <a:pt x="1880" y="33143"/>
                </a:lnTo>
                <a:lnTo>
                  <a:pt x="0" y="23856"/>
                </a:lnTo>
                <a:lnTo>
                  <a:pt x="1880" y="14573"/>
                </a:lnTo>
                <a:lnTo>
                  <a:pt x="7006" y="6989"/>
                </a:lnTo>
                <a:lnTo>
                  <a:pt x="14602" y="1875"/>
                </a:lnTo>
                <a:lnTo>
                  <a:pt x="23893" y="0"/>
                </a:lnTo>
                <a:lnTo>
                  <a:pt x="33131" y="1875"/>
                </a:lnTo>
                <a:lnTo>
                  <a:pt x="40700" y="6989"/>
                </a:lnTo>
                <a:lnTo>
                  <a:pt x="45816" y="14573"/>
                </a:lnTo>
                <a:lnTo>
                  <a:pt x="47695" y="23856"/>
                </a:lnTo>
                <a:close/>
              </a:path>
            </a:pathLst>
          </a:custGeom>
          <a:ln w="682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6440790" y="6397278"/>
            <a:ext cx="76454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"Current</a:t>
            </a:r>
            <a:r>
              <a:rPr sz="750" spc="-2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585858"/>
                </a:solidFill>
                <a:latin typeface="Verdana"/>
                <a:cs typeface="Verdana"/>
              </a:rPr>
              <a:t>value"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7352918" y="6397278"/>
            <a:ext cx="71374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320" algn="l"/>
              </a:tabLst>
            </a:pPr>
            <a:r>
              <a:rPr sz="750" u="heavy" dirty="0">
                <a:solidFill>
                  <a:srgbClr val="585858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	</a:t>
            </a: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Linear</a:t>
            </a:r>
            <a:r>
              <a:rPr sz="750" spc="-6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585858"/>
                </a:solidFill>
                <a:latin typeface="Verdana"/>
                <a:cs typeface="Verdana"/>
              </a:rPr>
              <a:t>(T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8056347" y="6409465"/>
            <a:ext cx="383540" cy="1162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750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750" spc="30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750" spc="-40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750" spc="3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750" spc="-30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750" dirty="0">
                <a:solidFill>
                  <a:srgbClr val="585858"/>
                </a:solidFill>
                <a:latin typeface="Verdana"/>
                <a:cs typeface="Verdana"/>
              </a:rPr>
              <a:t>ff)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4568637" y="3930733"/>
            <a:ext cx="4524375" cy="2672080"/>
          </a:xfrm>
          <a:custGeom>
            <a:avLst/>
            <a:gdLst/>
            <a:ahLst/>
            <a:cxnLst/>
            <a:rect l="l" t="t" r="r" b="b"/>
            <a:pathLst>
              <a:path w="4524375" h="2672079">
                <a:moveTo>
                  <a:pt x="0" y="2671916"/>
                </a:moveTo>
                <a:lnTo>
                  <a:pt x="4524302" y="2671916"/>
                </a:lnTo>
                <a:lnTo>
                  <a:pt x="4524302" y="0"/>
                </a:lnTo>
                <a:lnTo>
                  <a:pt x="0" y="0"/>
                </a:lnTo>
                <a:lnTo>
                  <a:pt x="0" y="2671916"/>
                </a:lnTo>
                <a:close/>
              </a:path>
            </a:pathLst>
          </a:custGeom>
          <a:ln w="682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8027475" y="6045415"/>
            <a:ext cx="632460" cy="3479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80%</a:t>
            </a:r>
            <a:endParaRPr sz="700">
              <a:latin typeface="Verdana"/>
              <a:cs typeface="Verdana"/>
            </a:endParaRPr>
          </a:p>
          <a:p>
            <a:pPr marL="152400">
              <a:lnSpc>
                <a:spcPct val="100000"/>
              </a:lnSpc>
              <a:spcBef>
                <a:spcPts val="400"/>
              </a:spcBef>
            </a:pPr>
            <a:r>
              <a:rPr sz="800" spc="-15" dirty="0">
                <a:latin typeface="Verdana"/>
                <a:cs typeface="Verdana"/>
              </a:rPr>
              <a:t>Valuation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162720" y="3986427"/>
            <a:ext cx="3335654" cy="353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z="850" b="1" spc="-10" dirty="0">
                <a:solidFill>
                  <a:srgbClr val="585858"/>
                </a:solidFill>
                <a:latin typeface="Verdana"/>
                <a:cs typeface="Verdana"/>
              </a:rPr>
              <a:t>ASX </a:t>
            </a:r>
            <a:r>
              <a:rPr sz="850" b="1" spc="-20" dirty="0">
                <a:solidFill>
                  <a:srgbClr val="585858"/>
                </a:solidFill>
                <a:latin typeface="Verdana"/>
                <a:cs typeface="Verdana"/>
              </a:rPr>
              <a:t>Valuation </a:t>
            </a:r>
            <a:r>
              <a:rPr sz="850" b="1" spc="5" dirty="0">
                <a:solidFill>
                  <a:srgbClr val="585858"/>
                </a:solidFill>
                <a:latin typeface="Verdana"/>
                <a:cs typeface="Verdana"/>
              </a:rPr>
              <a:t>&amp; </a:t>
            </a:r>
            <a:r>
              <a:rPr sz="850" b="1" spc="-10" dirty="0">
                <a:solidFill>
                  <a:srgbClr val="585858"/>
                </a:solidFill>
                <a:latin typeface="Verdana"/>
                <a:cs typeface="Verdana"/>
              </a:rPr>
              <a:t>Growth/Momentum/Quality</a:t>
            </a:r>
            <a:r>
              <a:rPr sz="850" b="1" spc="26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850" b="1" spc="5" dirty="0">
                <a:solidFill>
                  <a:srgbClr val="585858"/>
                </a:solidFill>
                <a:latin typeface="Verdana"/>
                <a:cs typeface="Verdana"/>
              </a:rPr>
              <a:t>tradeoff</a:t>
            </a:r>
            <a:endParaRPr sz="8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800" spc="5" dirty="0">
                <a:latin typeface="Verdana"/>
                <a:cs typeface="Verdana"/>
              </a:rPr>
              <a:t>Growth,</a:t>
            </a:r>
            <a:r>
              <a:rPr sz="800" spc="-155" dirty="0">
                <a:latin typeface="Verdana"/>
                <a:cs typeface="Verdana"/>
              </a:rPr>
              <a:t> </a:t>
            </a:r>
            <a:r>
              <a:rPr sz="800" spc="5" dirty="0">
                <a:latin typeface="Verdana"/>
                <a:cs typeface="Verdana"/>
              </a:rPr>
              <a:t>Momentum,</a:t>
            </a:r>
            <a:r>
              <a:rPr sz="800" spc="-15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Quality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8077651" y="4401005"/>
            <a:ext cx="0" cy="1696085"/>
          </a:xfrm>
          <a:custGeom>
            <a:avLst/>
            <a:gdLst/>
            <a:ahLst/>
            <a:cxnLst/>
            <a:rect l="l" t="t" r="r" b="b"/>
            <a:pathLst>
              <a:path h="1696085">
                <a:moveTo>
                  <a:pt x="0" y="0"/>
                </a:moveTo>
                <a:lnTo>
                  <a:pt x="0" y="1695876"/>
                </a:lnTo>
              </a:path>
            </a:pathLst>
          </a:custGeom>
          <a:ln w="20441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127270" y="5144007"/>
            <a:ext cx="3756025" cy="0"/>
          </a:xfrm>
          <a:custGeom>
            <a:avLst/>
            <a:gdLst/>
            <a:ahLst/>
            <a:cxnLst/>
            <a:rect l="l" t="t" r="r" b="b"/>
            <a:pathLst>
              <a:path w="3756025">
                <a:moveTo>
                  <a:pt x="0" y="0"/>
                </a:moveTo>
                <a:lnTo>
                  <a:pt x="3755716" y="0"/>
                </a:lnTo>
              </a:path>
            </a:pathLst>
          </a:custGeom>
          <a:ln w="20448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121940" y="6456103"/>
            <a:ext cx="960755" cy="136525"/>
          </a:xfrm>
          <a:custGeom>
            <a:avLst/>
            <a:gdLst/>
            <a:ahLst/>
            <a:cxnLst/>
            <a:rect l="l" t="t" r="r" b="b"/>
            <a:pathLst>
              <a:path w="960754" h="136525">
                <a:moveTo>
                  <a:pt x="0" y="136322"/>
                </a:moveTo>
                <a:lnTo>
                  <a:pt x="960732" y="136322"/>
                </a:lnTo>
                <a:lnTo>
                  <a:pt x="960732" y="0"/>
                </a:lnTo>
                <a:lnTo>
                  <a:pt x="0" y="0"/>
                </a:lnTo>
                <a:lnTo>
                  <a:pt x="0" y="136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8179376" y="6484297"/>
            <a:ext cx="85788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5" dirty="0">
                <a:latin typeface="Verdana"/>
                <a:cs typeface="Verdana"/>
              </a:rPr>
              <a:t>Source: </a:t>
            </a:r>
            <a:r>
              <a:rPr sz="600" spc="-15" dirty="0">
                <a:latin typeface="Verdana"/>
                <a:cs typeface="Verdana"/>
              </a:rPr>
              <a:t>Ellerston</a:t>
            </a:r>
            <a:r>
              <a:rPr sz="600" spc="-150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GMF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334" y="202438"/>
            <a:ext cx="4472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全球股市估值好于美国</a:t>
            </a:r>
            <a:endParaRPr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41012" y="2638085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450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1012" y="2337504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450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41012" y="2036922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450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1012" y="1736341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450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1012" y="1435760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450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41012" y="2938666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450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3538" y="1466517"/>
            <a:ext cx="3357771" cy="1496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8279" y="2897678"/>
            <a:ext cx="40640" cy="41275"/>
          </a:xfrm>
          <a:custGeom>
            <a:avLst/>
            <a:gdLst/>
            <a:ahLst/>
            <a:cxnLst/>
            <a:rect l="l" t="t" r="r" b="b"/>
            <a:pathLst>
              <a:path w="40639" h="41275">
                <a:moveTo>
                  <a:pt x="20268" y="0"/>
                </a:moveTo>
                <a:lnTo>
                  <a:pt x="12377" y="1613"/>
                </a:lnTo>
                <a:lnTo>
                  <a:pt x="5935" y="6011"/>
                </a:lnTo>
                <a:lnTo>
                  <a:pt x="1592" y="12527"/>
                </a:lnTo>
                <a:lnTo>
                  <a:pt x="0" y="20494"/>
                </a:lnTo>
                <a:lnTo>
                  <a:pt x="1592" y="28499"/>
                </a:lnTo>
                <a:lnTo>
                  <a:pt x="5935" y="35010"/>
                </a:lnTo>
                <a:lnTo>
                  <a:pt x="12377" y="39387"/>
                </a:lnTo>
                <a:lnTo>
                  <a:pt x="20268" y="40988"/>
                </a:lnTo>
                <a:lnTo>
                  <a:pt x="28158" y="39387"/>
                </a:lnTo>
                <a:lnTo>
                  <a:pt x="34601" y="35010"/>
                </a:lnTo>
                <a:lnTo>
                  <a:pt x="38944" y="28499"/>
                </a:lnTo>
                <a:lnTo>
                  <a:pt x="40536" y="20494"/>
                </a:lnTo>
                <a:lnTo>
                  <a:pt x="38944" y="12527"/>
                </a:lnTo>
                <a:lnTo>
                  <a:pt x="34601" y="6011"/>
                </a:lnTo>
                <a:lnTo>
                  <a:pt x="28158" y="1613"/>
                </a:lnTo>
                <a:lnTo>
                  <a:pt x="2026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38279" y="2897678"/>
            <a:ext cx="40640" cy="41275"/>
          </a:xfrm>
          <a:custGeom>
            <a:avLst/>
            <a:gdLst/>
            <a:ahLst/>
            <a:cxnLst/>
            <a:rect l="l" t="t" r="r" b="b"/>
            <a:pathLst>
              <a:path w="40639" h="41275">
                <a:moveTo>
                  <a:pt x="40536" y="20494"/>
                </a:moveTo>
                <a:lnTo>
                  <a:pt x="38944" y="28499"/>
                </a:lnTo>
                <a:lnTo>
                  <a:pt x="34601" y="35010"/>
                </a:lnTo>
                <a:lnTo>
                  <a:pt x="28158" y="39387"/>
                </a:lnTo>
                <a:lnTo>
                  <a:pt x="20268" y="40988"/>
                </a:lnTo>
                <a:lnTo>
                  <a:pt x="12377" y="39387"/>
                </a:lnTo>
                <a:lnTo>
                  <a:pt x="5935" y="35010"/>
                </a:lnTo>
                <a:lnTo>
                  <a:pt x="1592" y="28499"/>
                </a:lnTo>
                <a:lnTo>
                  <a:pt x="0" y="20494"/>
                </a:lnTo>
                <a:lnTo>
                  <a:pt x="1592" y="12527"/>
                </a:lnTo>
                <a:lnTo>
                  <a:pt x="5935" y="6011"/>
                </a:lnTo>
                <a:lnTo>
                  <a:pt x="12377" y="1613"/>
                </a:lnTo>
                <a:lnTo>
                  <a:pt x="20268" y="0"/>
                </a:lnTo>
                <a:lnTo>
                  <a:pt x="28158" y="1613"/>
                </a:lnTo>
                <a:lnTo>
                  <a:pt x="34601" y="6011"/>
                </a:lnTo>
                <a:lnTo>
                  <a:pt x="38944" y="12527"/>
                </a:lnTo>
                <a:lnTo>
                  <a:pt x="40536" y="20494"/>
                </a:lnTo>
                <a:close/>
              </a:path>
            </a:pathLst>
          </a:custGeom>
          <a:ln w="68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1791" y="2904509"/>
            <a:ext cx="40640" cy="41275"/>
          </a:xfrm>
          <a:custGeom>
            <a:avLst/>
            <a:gdLst/>
            <a:ahLst/>
            <a:cxnLst/>
            <a:rect l="l" t="t" r="r" b="b"/>
            <a:pathLst>
              <a:path w="40639" h="41275">
                <a:moveTo>
                  <a:pt x="20268" y="0"/>
                </a:moveTo>
                <a:lnTo>
                  <a:pt x="12377" y="1613"/>
                </a:lnTo>
                <a:lnTo>
                  <a:pt x="5935" y="6011"/>
                </a:lnTo>
                <a:lnTo>
                  <a:pt x="1592" y="12527"/>
                </a:lnTo>
                <a:lnTo>
                  <a:pt x="0" y="20494"/>
                </a:lnTo>
                <a:lnTo>
                  <a:pt x="1592" y="28499"/>
                </a:lnTo>
                <a:lnTo>
                  <a:pt x="5935" y="35010"/>
                </a:lnTo>
                <a:lnTo>
                  <a:pt x="12377" y="39387"/>
                </a:lnTo>
                <a:lnTo>
                  <a:pt x="20268" y="40988"/>
                </a:lnTo>
                <a:lnTo>
                  <a:pt x="28158" y="39387"/>
                </a:lnTo>
                <a:lnTo>
                  <a:pt x="34601" y="35010"/>
                </a:lnTo>
                <a:lnTo>
                  <a:pt x="38944" y="28499"/>
                </a:lnTo>
                <a:lnTo>
                  <a:pt x="40536" y="20494"/>
                </a:lnTo>
                <a:lnTo>
                  <a:pt x="38944" y="12527"/>
                </a:lnTo>
                <a:lnTo>
                  <a:pt x="34601" y="6011"/>
                </a:lnTo>
                <a:lnTo>
                  <a:pt x="28158" y="1613"/>
                </a:lnTo>
                <a:lnTo>
                  <a:pt x="2026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51791" y="2904509"/>
            <a:ext cx="40640" cy="41275"/>
          </a:xfrm>
          <a:custGeom>
            <a:avLst/>
            <a:gdLst/>
            <a:ahLst/>
            <a:cxnLst/>
            <a:rect l="l" t="t" r="r" b="b"/>
            <a:pathLst>
              <a:path w="40639" h="41275">
                <a:moveTo>
                  <a:pt x="40536" y="20494"/>
                </a:moveTo>
                <a:lnTo>
                  <a:pt x="38944" y="28499"/>
                </a:lnTo>
                <a:lnTo>
                  <a:pt x="34601" y="35010"/>
                </a:lnTo>
                <a:lnTo>
                  <a:pt x="28158" y="39387"/>
                </a:lnTo>
                <a:lnTo>
                  <a:pt x="20268" y="40988"/>
                </a:lnTo>
                <a:lnTo>
                  <a:pt x="12377" y="39387"/>
                </a:lnTo>
                <a:lnTo>
                  <a:pt x="5935" y="35010"/>
                </a:lnTo>
                <a:lnTo>
                  <a:pt x="1592" y="28499"/>
                </a:lnTo>
                <a:lnTo>
                  <a:pt x="0" y="20494"/>
                </a:lnTo>
                <a:lnTo>
                  <a:pt x="1592" y="12527"/>
                </a:lnTo>
                <a:lnTo>
                  <a:pt x="5935" y="6011"/>
                </a:lnTo>
                <a:lnTo>
                  <a:pt x="12377" y="1613"/>
                </a:lnTo>
                <a:lnTo>
                  <a:pt x="20268" y="0"/>
                </a:lnTo>
                <a:lnTo>
                  <a:pt x="28158" y="1613"/>
                </a:lnTo>
                <a:lnTo>
                  <a:pt x="34601" y="6011"/>
                </a:lnTo>
                <a:lnTo>
                  <a:pt x="38944" y="12527"/>
                </a:lnTo>
                <a:lnTo>
                  <a:pt x="40536" y="20494"/>
                </a:lnTo>
                <a:close/>
              </a:path>
            </a:pathLst>
          </a:custGeom>
          <a:ln w="68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45731" y="1917419"/>
            <a:ext cx="3418840" cy="560705"/>
          </a:xfrm>
          <a:custGeom>
            <a:avLst/>
            <a:gdLst/>
            <a:ahLst/>
            <a:cxnLst/>
            <a:rect l="l" t="t" r="r" b="b"/>
            <a:pathLst>
              <a:path w="3418840" h="560705">
                <a:moveTo>
                  <a:pt x="0" y="560174"/>
                </a:moveTo>
                <a:lnTo>
                  <a:pt x="3418577" y="0"/>
                </a:lnTo>
              </a:path>
            </a:pathLst>
          </a:custGeom>
          <a:ln w="13658">
            <a:solidFill>
              <a:srgbClr val="FF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32170" y="2865850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32170" y="2565269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3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32170" y="2264460"/>
            <a:ext cx="23558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32170" y="1964380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32170" y="1663798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32170" y="1362989"/>
            <a:ext cx="23558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7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51743" y="2987039"/>
            <a:ext cx="1727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585858"/>
                </a:solidFill>
                <a:latin typeface="Verdana"/>
                <a:cs typeface="Verdana"/>
              </a:rPr>
              <a:t>0%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81444" y="2987039"/>
            <a:ext cx="23558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39657" y="2987039"/>
            <a:ext cx="23558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97960" y="2987039"/>
            <a:ext cx="23558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85829" y="2987039"/>
            <a:ext cx="28956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90893" y="3328196"/>
            <a:ext cx="81261" cy="81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57773" y="3296501"/>
            <a:ext cx="521334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0" dirty="0">
                <a:solidFill>
                  <a:srgbClr val="585858"/>
                </a:solidFill>
                <a:latin typeface="Verdana"/>
                <a:cs typeface="Verdana"/>
              </a:rPr>
              <a:t>"1 </a:t>
            </a:r>
            <a:r>
              <a:rPr sz="750" spc="5" dirty="0">
                <a:solidFill>
                  <a:srgbClr val="585858"/>
                </a:solidFill>
                <a:latin typeface="Verdana"/>
                <a:cs typeface="Verdana"/>
              </a:rPr>
              <a:t>Oct</a:t>
            </a:r>
            <a:r>
              <a:rPr sz="750" spc="-7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18"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26704" y="3345179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23691" y="0"/>
                </a:moveTo>
                <a:lnTo>
                  <a:pt x="14479" y="1871"/>
                </a:lnTo>
                <a:lnTo>
                  <a:pt x="6947" y="6979"/>
                </a:lnTo>
                <a:lnTo>
                  <a:pt x="1864" y="14563"/>
                </a:lnTo>
                <a:lnTo>
                  <a:pt x="0" y="23864"/>
                </a:lnTo>
                <a:lnTo>
                  <a:pt x="1864" y="33179"/>
                </a:lnTo>
                <a:lnTo>
                  <a:pt x="6947" y="40794"/>
                </a:lnTo>
                <a:lnTo>
                  <a:pt x="14479" y="45933"/>
                </a:lnTo>
                <a:lnTo>
                  <a:pt x="23691" y="47819"/>
                </a:lnTo>
                <a:lnTo>
                  <a:pt x="32851" y="45933"/>
                </a:lnTo>
                <a:lnTo>
                  <a:pt x="40356" y="40794"/>
                </a:lnTo>
                <a:lnTo>
                  <a:pt x="45429" y="33179"/>
                </a:lnTo>
                <a:lnTo>
                  <a:pt x="47292" y="23864"/>
                </a:lnTo>
                <a:lnTo>
                  <a:pt x="45429" y="14563"/>
                </a:lnTo>
                <a:lnTo>
                  <a:pt x="40356" y="6979"/>
                </a:lnTo>
                <a:lnTo>
                  <a:pt x="32851" y="1871"/>
                </a:lnTo>
                <a:lnTo>
                  <a:pt x="236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26704" y="3345180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47292" y="23864"/>
                </a:moveTo>
                <a:lnTo>
                  <a:pt x="45429" y="33179"/>
                </a:lnTo>
                <a:lnTo>
                  <a:pt x="40356" y="40794"/>
                </a:lnTo>
                <a:lnTo>
                  <a:pt x="32851" y="45933"/>
                </a:lnTo>
                <a:lnTo>
                  <a:pt x="23691" y="47819"/>
                </a:lnTo>
                <a:lnTo>
                  <a:pt x="14479" y="45933"/>
                </a:lnTo>
                <a:lnTo>
                  <a:pt x="6947" y="40794"/>
                </a:lnTo>
                <a:lnTo>
                  <a:pt x="1864" y="33179"/>
                </a:lnTo>
                <a:lnTo>
                  <a:pt x="0" y="23864"/>
                </a:lnTo>
                <a:lnTo>
                  <a:pt x="1864" y="14563"/>
                </a:lnTo>
                <a:lnTo>
                  <a:pt x="6947" y="6979"/>
                </a:lnTo>
                <a:lnTo>
                  <a:pt x="14479" y="1871"/>
                </a:lnTo>
                <a:lnTo>
                  <a:pt x="23691" y="0"/>
                </a:lnTo>
                <a:lnTo>
                  <a:pt x="32851" y="1871"/>
                </a:lnTo>
                <a:lnTo>
                  <a:pt x="40356" y="6979"/>
                </a:lnTo>
                <a:lnTo>
                  <a:pt x="45429" y="14563"/>
                </a:lnTo>
                <a:lnTo>
                  <a:pt x="47292" y="23864"/>
                </a:lnTo>
                <a:close/>
              </a:path>
            </a:pathLst>
          </a:custGeom>
          <a:ln w="6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81825" y="3296501"/>
            <a:ext cx="76009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0" dirty="0">
                <a:solidFill>
                  <a:srgbClr val="585858"/>
                </a:solidFill>
                <a:latin typeface="Verdana"/>
                <a:cs typeface="Verdana"/>
              </a:rPr>
              <a:t>"Current</a:t>
            </a: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585858"/>
                </a:solidFill>
                <a:latin typeface="Verdana"/>
                <a:cs typeface="Verdana"/>
              </a:rPr>
              <a:t>value"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88221" y="3296501"/>
            <a:ext cx="70675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145" algn="l"/>
              </a:tabLst>
            </a:pPr>
            <a:r>
              <a:rPr sz="750" u="heavy" spc="-5" dirty="0">
                <a:solidFill>
                  <a:srgbClr val="585858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	</a:t>
            </a:r>
            <a:r>
              <a:rPr sz="750" spc="-10" dirty="0">
                <a:solidFill>
                  <a:srgbClr val="585858"/>
                </a:solidFill>
                <a:latin typeface="Verdana"/>
                <a:cs typeface="Verdana"/>
              </a:rPr>
              <a:t>Linear</a:t>
            </a:r>
            <a:r>
              <a:rPr sz="750" spc="-6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585858"/>
                </a:solidFill>
                <a:latin typeface="Verdana"/>
                <a:cs typeface="Verdana"/>
              </a:rPr>
              <a:t>(T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84637" y="3308687"/>
            <a:ext cx="380365" cy="11683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750" spc="25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750" spc="-45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750" spc="25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750" spc="-35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ff)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56172" y="2943549"/>
            <a:ext cx="628650" cy="3492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80%</a:t>
            </a:r>
            <a:endParaRPr sz="700">
              <a:latin typeface="Verdana"/>
              <a:cs typeface="Verdana"/>
            </a:endParaRPr>
          </a:p>
          <a:p>
            <a:pPr marL="151130">
              <a:lnSpc>
                <a:spcPct val="100000"/>
              </a:lnSpc>
              <a:spcBef>
                <a:spcPts val="405"/>
              </a:spcBef>
            </a:pPr>
            <a:r>
              <a:rPr sz="800" spc="-20" dirty="0">
                <a:latin typeface="Verdana"/>
                <a:cs typeface="Verdana"/>
              </a:rPr>
              <a:t>V</a:t>
            </a:r>
            <a:r>
              <a:rPr sz="800" spc="-5" dirty="0">
                <a:latin typeface="Verdana"/>
                <a:cs typeface="Verdana"/>
              </a:rPr>
              <a:t>a</a:t>
            </a:r>
            <a:r>
              <a:rPr sz="800" spc="-65" dirty="0">
                <a:latin typeface="Verdana"/>
                <a:cs typeface="Verdana"/>
              </a:rPr>
              <a:t>l</a:t>
            </a:r>
            <a:r>
              <a:rPr sz="800" spc="-30" dirty="0">
                <a:latin typeface="Verdana"/>
                <a:cs typeface="Verdana"/>
              </a:rPr>
              <a:t>u</a:t>
            </a:r>
            <a:r>
              <a:rPr sz="800" spc="-5" dirty="0">
                <a:latin typeface="Verdana"/>
                <a:cs typeface="Verdana"/>
              </a:rPr>
              <a:t>a</a:t>
            </a:r>
            <a:r>
              <a:rPr sz="800" dirty="0">
                <a:latin typeface="Verdana"/>
                <a:cs typeface="Verdana"/>
              </a:rPr>
              <a:t>t</a:t>
            </a:r>
            <a:r>
              <a:rPr sz="800" spc="-65" dirty="0">
                <a:latin typeface="Verdana"/>
                <a:cs typeface="Verdana"/>
              </a:rPr>
              <a:t>i</a:t>
            </a:r>
            <a:r>
              <a:rPr sz="800" spc="40" dirty="0">
                <a:latin typeface="Verdana"/>
                <a:cs typeface="Verdana"/>
              </a:rPr>
              <a:t>o</a:t>
            </a:r>
            <a:r>
              <a:rPr sz="800" spc="-5" dirty="0">
                <a:latin typeface="Verdana"/>
                <a:cs typeface="Verdana"/>
              </a:rPr>
              <a:t>n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56012" y="879965"/>
            <a:ext cx="343344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b="1" spc="-30" dirty="0">
                <a:solidFill>
                  <a:srgbClr val="585858"/>
                </a:solidFill>
                <a:latin typeface="Verdana"/>
                <a:cs typeface="Verdana"/>
              </a:rPr>
              <a:t>Nikkei </a:t>
            </a:r>
            <a:r>
              <a:rPr sz="850" b="1" spc="-25" dirty="0">
                <a:solidFill>
                  <a:srgbClr val="585858"/>
                </a:solidFill>
                <a:latin typeface="Verdana"/>
                <a:cs typeface="Verdana"/>
              </a:rPr>
              <a:t>Valuation </a:t>
            </a:r>
            <a:r>
              <a:rPr sz="850" b="1" dirty="0">
                <a:solidFill>
                  <a:srgbClr val="585858"/>
                </a:solidFill>
                <a:latin typeface="Verdana"/>
                <a:cs typeface="Verdana"/>
              </a:rPr>
              <a:t>&amp; </a:t>
            </a:r>
            <a:r>
              <a:rPr sz="850" b="1" spc="-15" dirty="0">
                <a:solidFill>
                  <a:srgbClr val="585858"/>
                </a:solidFill>
                <a:latin typeface="Verdana"/>
                <a:cs typeface="Verdana"/>
              </a:rPr>
              <a:t>Growth/Momentum/Quality</a:t>
            </a:r>
            <a:r>
              <a:rPr sz="850" b="1" spc="14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850" b="1" dirty="0">
                <a:solidFill>
                  <a:srgbClr val="585858"/>
                </a:solidFill>
                <a:latin typeface="Verdana"/>
                <a:cs typeface="Verdana"/>
              </a:rPr>
              <a:t>tradeoff</a:t>
            </a:r>
            <a:endParaRPr sz="850">
              <a:latin typeface="Verdana"/>
              <a:cs typeface="Verdana"/>
            </a:endParaRPr>
          </a:p>
          <a:p>
            <a:pPr marL="69850">
              <a:lnSpc>
                <a:spcPct val="100000"/>
              </a:lnSpc>
              <a:spcBef>
                <a:spcPts val="600"/>
              </a:spcBef>
            </a:pPr>
            <a:r>
              <a:rPr sz="800" dirty="0">
                <a:latin typeface="Verdana"/>
                <a:cs typeface="Verdana"/>
              </a:rPr>
              <a:t>Growth,</a:t>
            </a:r>
            <a:r>
              <a:rPr sz="800" spc="-15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Momentum,</a:t>
            </a:r>
            <a:r>
              <a:rPr sz="800" spc="-15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Quality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78566" y="1285469"/>
            <a:ext cx="0" cy="1699895"/>
          </a:xfrm>
          <a:custGeom>
            <a:avLst/>
            <a:gdLst/>
            <a:ahLst/>
            <a:cxnLst/>
            <a:rect l="l" t="t" r="r" b="b"/>
            <a:pathLst>
              <a:path h="1699895">
                <a:moveTo>
                  <a:pt x="0" y="0"/>
                </a:moveTo>
                <a:lnTo>
                  <a:pt x="0" y="1699650"/>
                </a:lnTo>
              </a:path>
            </a:pathLst>
          </a:custGeom>
          <a:ln w="20268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81548" y="2043799"/>
            <a:ext cx="3724275" cy="0"/>
          </a:xfrm>
          <a:custGeom>
            <a:avLst/>
            <a:gdLst/>
            <a:ahLst/>
            <a:cxnLst/>
            <a:rect l="l" t="t" r="r" b="b"/>
            <a:pathLst>
              <a:path w="3724275">
                <a:moveTo>
                  <a:pt x="0" y="0"/>
                </a:moveTo>
                <a:lnTo>
                  <a:pt x="3723906" y="0"/>
                </a:lnTo>
              </a:path>
            </a:pathLst>
          </a:custGeom>
          <a:ln w="2049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50846" y="3358842"/>
            <a:ext cx="953135" cy="137160"/>
          </a:xfrm>
          <a:custGeom>
            <a:avLst/>
            <a:gdLst/>
            <a:ahLst/>
            <a:cxnLst/>
            <a:rect l="l" t="t" r="r" b="b"/>
            <a:pathLst>
              <a:path w="953134" h="137160">
                <a:moveTo>
                  <a:pt x="0" y="136627"/>
                </a:moveTo>
                <a:lnTo>
                  <a:pt x="952607" y="136627"/>
                </a:lnTo>
                <a:lnTo>
                  <a:pt x="952607" y="0"/>
                </a:lnTo>
                <a:lnTo>
                  <a:pt x="0" y="0"/>
                </a:lnTo>
                <a:lnTo>
                  <a:pt x="0" y="136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007058" y="3383669"/>
            <a:ext cx="85090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dirty="0">
                <a:latin typeface="Verdana"/>
                <a:cs typeface="Verdana"/>
              </a:rPr>
              <a:t>Source: </a:t>
            </a:r>
            <a:r>
              <a:rPr sz="600" spc="-20" dirty="0">
                <a:latin typeface="Verdana"/>
                <a:cs typeface="Verdana"/>
              </a:rPr>
              <a:t>Ellerston</a:t>
            </a:r>
            <a:r>
              <a:rPr sz="600" spc="-1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GMF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41024" y="3556947"/>
            <a:ext cx="4376420" cy="2684780"/>
          </a:xfrm>
          <a:custGeom>
            <a:avLst/>
            <a:gdLst/>
            <a:ahLst/>
            <a:cxnLst/>
            <a:rect l="l" t="t" r="r" b="b"/>
            <a:pathLst>
              <a:path w="4376420" h="2684779">
                <a:moveTo>
                  <a:pt x="0" y="2684737"/>
                </a:moveTo>
                <a:lnTo>
                  <a:pt x="4375941" y="2684737"/>
                </a:lnTo>
                <a:lnTo>
                  <a:pt x="4375941" y="0"/>
                </a:lnTo>
                <a:lnTo>
                  <a:pt x="0" y="0"/>
                </a:lnTo>
                <a:lnTo>
                  <a:pt x="0" y="2684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41012" y="5459486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450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41012" y="5254508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450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41012" y="5049566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450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41012" y="4844624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450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41012" y="4639683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450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41012" y="4427909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450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41012" y="4222968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450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41012" y="4018026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450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41012" y="5671259"/>
            <a:ext cx="3783965" cy="0"/>
          </a:xfrm>
          <a:custGeom>
            <a:avLst/>
            <a:gdLst/>
            <a:ahLst/>
            <a:cxnLst/>
            <a:rect l="l" t="t" r="r" b="b"/>
            <a:pathLst>
              <a:path w="3783965">
                <a:moveTo>
                  <a:pt x="0" y="0"/>
                </a:moveTo>
                <a:lnTo>
                  <a:pt x="3783450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53806" y="4048783"/>
            <a:ext cx="3587478" cy="1407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4096" y="4615818"/>
            <a:ext cx="3547110" cy="430530"/>
          </a:xfrm>
          <a:custGeom>
            <a:avLst/>
            <a:gdLst/>
            <a:ahLst/>
            <a:cxnLst/>
            <a:rect l="l" t="t" r="r" b="b"/>
            <a:pathLst>
              <a:path w="3547109" h="430529">
                <a:moveTo>
                  <a:pt x="0" y="430377"/>
                </a:moveTo>
                <a:lnTo>
                  <a:pt x="3546942" y="0"/>
                </a:lnTo>
              </a:path>
            </a:pathLst>
          </a:custGeom>
          <a:ln w="13660">
            <a:solidFill>
              <a:srgbClr val="FF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32170" y="5601404"/>
            <a:ext cx="23558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32170" y="5394868"/>
            <a:ext cx="23558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32170" y="5188523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3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32170" y="4982033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32170" y="4775042"/>
            <a:ext cx="23558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32170" y="4568688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32170" y="4155207"/>
            <a:ext cx="235585" cy="33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8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7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632170" y="3948853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51743" y="5723230"/>
            <a:ext cx="1727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585858"/>
                </a:solidFill>
                <a:latin typeface="Verdana"/>
                <a:cs typeface="Verdana"/>
              </a:rPr>
              <a:t>0%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581444" y="5723230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39657" y="5723230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097960" y="5723230"/>
            <a:ext cx="2349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585829" y="5723230"/>
            <a:ext cx="2889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1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190893" y="6060743"/>
            <a:ext cx="81261" cy="81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357773" y="6032464"/>
            <a:ext cx="521334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0" dirty="0">
                <a:solidFill>
                  <a:srgbClr val="585858"/>
                </a:solidFill>
                <a:latin typeface="Verdana"/>
                <a:cs typeface="Verdana"/>
              </a:rPr>
              <a:t>"1 </a:t>
            </a:r>
            <a:r>
              <a:rPr sz="750" spc="5" dirty="0">
                <a:solidFill>
                  <a:srgbClr val="585858"/>
                </a:solidFill>
                <a:latin typeface="Verdana"/>
                <a:cs typeface="Verdana"/>
              </a:rPr>
              <a:t>Oct</a:t>
            </a:r>
            <a:r>
              <a:rPr sz="750" spc="-7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18"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126704" y="6077727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23691" y="0"/>
                </a:moveTo>
                <a:lnTo>
                  <a:pt x="14479" y="1879"/>
                </a:lnTo>
                <a:lnTo>
                  <a:pt x="6947" y="7005"/>
                </a:lnTo>
                <a:lnTo>
                  <a:pt x="1864" y="14605"/>
                </a:lnTo>
                <a:lnTo>
                  <a:pt x="0" y="23909"/>
                </a:lnTo>
                <a:lnTo>
                  <a:pt x="1864" y="33217"/>
                </a:lnTo>
                <a:lnTo>
                  <a:pt x="6947" y="40817"/>
                </a:lnTo>
                <a:lnTo>
                  <a:pt x="14479" y="45941"/>
                </a:lnTo>
                <a:lnTo>
                  <a:pt x="23691" y="47819"/>
                </a:lnTo>
                <a:lnTo>
                  <a:pt x="32851" y="45941"/>
                </a:lnTo>
                <a:lnTo>
                  <a:pt x="40356" y="40817"/>
                </a:lnTo>
                <a:lnTo>
                  <a:pt x="45429" y="33217"/>
                </a:lnTo>
                <a:lnTo>
                  <a:pt x="47292" y="23909"/>
                </a:lnTo>
                <a:lnTo>
                  <a:pt x="45429" y="14605"/>
                </a:lnTo>
                <a:lnTo>
                  <a:pt x="40356" y="7005"/>
                </a:lnTo>
                <a:lnTo>
                  <a:pt x="32851" y="1879"/>
                </a:lnTo>
                <a:lnTo>
                  <a:pt x="236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26704" y="6077727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47292" y="23909"/>
                </a:moveTo>
                <a:lnTo>
                  <a:pt x="45429" y="33217"/>
                </a:lnTo>
                <a:lnTo>
                  <a:pt x="40356" y="40817"/>
                </a:lnTo>
                <a:lnTo>
                  <a:pt x="32851" y="45941"/>
                </a:lnTo>
                <a:lnTo>
                  <a:pt x="23691" y="47819"/>
                </a:lnTo>
                <a:lnTo>
                  <a:pt x="14479" y="45941"/>
                </a:lnTo>
                <a:lnTo>
                  <a:pt x="6947" y="40817"/>
                </a:lnTo>
                <a:lnTo>
                  <a:pt x="1864" y="33217"/>
                </a:lnTo>
                <a:lnTo>
                  <a:pt x="0" y="23909"/>
                </a:lnTo>
                <a:lnTo>
                  <a:pt x="1864" y="14605"/>
                </a:lnTo>
                <a:lnTo>
                  <a:pt x="6947" y="7005"/>
                </a:lnTo>
                <a:lnTo>
                  <a:pt x="14479" y="1879"/>
                </a:lnTo>
                <a:lnTo>
                  <a:pt x="23691" y="0"/>
                </a:lnTo>
                <a:lnTo>
                  <a:pt x="32851" y="1879"/>
                </a:lnTo>
                <a:lnTo>
                  <a:pt x="40356" y="7005"/>
                </a:lnTo>
                <a:lnTo>
                  <a:pt x="45429" y="14605"/>
                </a:lnTo>
                <a:lnTo>
                  <a:pt x="47292" y="23909"/>
                </a:lnTo>
                <a:close/>
              </a:path>
            </a:pathLst>
          </a:custGeom>
          <a:ln w="6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281825" y="6032464"/>
            <a:ext cx="76009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0" dirty="0">
                <a:solidFill>
                  <a:srgbClr val="585858"/>
                </a:solidFill>
                <a:latin typeface="Verdana"/>
                <a:cs typeface="Verdana"/>
              </a:rPr>
              <a:t>"Current</a:t>
            </a: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585858"/>
                </a:solidFill>
                <a:latin typeface="Verdana"/>
                <a:cs typeface="Verdana"/>
              </a:rPr>
              <a:t>value"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188221" y="6032464"/>
            <a:ext cx="70675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145" algn="l"/>
              </a:tabLst>
            </a:pPr>
            <a:r>
              <a:rPr sz="750" u="heavy" spc="-5" dirty="0">
                <a:solidFill>
                  <a:srgbClr val="585858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	</a:t>
            </a:r>
            <a:r>
              <a:rPr sz="750" spc="-10" dirty="0">
                <a:solidFill>
                  <a:srgbClr val="585858"/>
                </a:solidFill>
                <a:latin typeface="Verdana"/>
                <a:cs typeface="Verdana"/>
              </a:rPr>
              <a:t>Linear</a:t>
            </a:r>
            <a:r>
              <a:rPr sz="750" spc="-6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spc="-15" dirty="0">
                <a:solidFill>
                  <a:srgbClr val="585858"/>
                </a:solidFill>
                <a:latin typeface="Verdana"/>
                <a:cs typeface="Verdana"/>
              </a:rPr>
              <a:t>(T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884637" y="6044650"/>
            <a:ext cx="380365" cy="11683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750" spc="25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750" spc="-45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750" spc="25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750" spc="-35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ff)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856172" y="5679813"/>
            <a:ext cx="628650" cy="3486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80%</a:t>
            </a:r>
            <a:endParaRPr sz="700">
              <a:latin typeface="Verdana"/>
              <a:cs typeface="Verdana"/>
            </a:endParaRPr>
          </a:p>
          <a:p>
            <a:pPr marL="151130">
              <a:lnSpc>
                <a:spcPct val="100000"/>
              </a:lnSpc>
              <a:spcBef>
                <a:spcPts val="400"/>
              </a:spcBef>
            </a:pPr>
            <a:r>
              <a:rPr sz="800" spc="-20" dirty="0">
                <a:latin typeface="Verdana"/>
                <a:cs typeface="Verdana"/>
              </a:rPr>
              <a:t>V</a:t>
            </a:r>
            <a:r>
              <a:rPr sz="800" spc="-5" dirty="0">
                <a:latin typeface="Verdana"/>
                <a:cs typeface="Verdana"/>
              </a:rPr>
              <a:t>a</a:t>
            </a:r>
            <a:r>
              <a:rPr sz="800" spc="-65" dirty="0">
                <a:latin typeface="Verdana"/>
                <a:cs typeface="Verdana"/>
              </a:rPr>
              <a:t>l</a:t>
            </a:r>
            <a:r>
              <a:rPr sz="800" spc="-30" dirty="0">
                <a:latin typeface="Verdana"/>
                <a:cs typeface="Verdana"/>
              </a:rPr>
              <a:t>u</a:t>
            </a:r>
            <a:r>
              <a:rPr sz="800" spc="-5" dirty="0">
                <a:latin typeface="Verdana"/>
                <a:cs typeface="Verdana"/>
              </a:rPr>
              <a:t>a</a:t>
            </a:r>
            <a:r>
              <a:rPr sz="800" dirty="0">
                <a:latin typeface="Verdana"/>
                <a:cs typeface="Verdana"/>
              </a:rPr>
              <a:t>t</a:t>
            </a:r>
            <a:r>
              <a:rPr sz="800" spc="-65" dirty="0">
                <a:latin typeface="Verdana"/>
                <a:cs typeface="Verdana"/>
              </a:rPr>
              <a:t>i</a:t>
            </a:r>
            <a:r>
              <a:rPr sz="800" spc="40" dirty="0">
                <a:latin typeface="Verdana"/>
                <a:cs typeface="Verdana"/>
              </a:rPr>
              <a:t>o</a:t>
            </a:r>
            <a:r>
              <a:rPr sz="800" spc="-5" dirty="0">
                <a:latin typeface="Verdana"/>
                <a:cs typeface="Verdana"/>
              </a:rPr>
              <a:t>n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901738" y="3616210"/>
            <a:ext cx="3535679" cy="3543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b="1" dirty="0">
                <a:solidFill>
                  <a:srgbClr val="585858"/>
                </a:solidFill>
                <a:latin typeface="Verdana"/>
                <a:cs typeface="Verdana"/>
              </a:rPr>
              <a:t>CSI </a:t>
            </a:r>
            <a:r>
              <a:rPr sz="850" b="1" spc="-15" dirty="0">
                <a:solidFill>
                  <a:srgbClr val="585858"/>
                </a:solidFill>
                <a:latin typeface="Verdana"/>
                <a:cs typeface="Verdana"/>
              </a:rPr>
              <a:t>300 </a:t>
            </a:r>
            <a:r>
              <a:rPr sz="850" b="1" spc="-20" dirty="0">
                <a:solidFill>
                  <a:srgbClr val="585858"/>
                </a:solidFill>
                <a:latin typeface="Verdana"/>
                <a:cs typeface="Verdana"/>
              </a:rPr>
              <a:t>Valuation </a:t>
            </a:r>
            <a:r>
              <a:rPr sz="850" b="1" dirty="0">
                <a:solidFill>
                  <a:srgbClr val="585858"/>
                </a:solidFill>
                <a:latin typeface="Verdana"/>
                <a:cs typeface="Verdana"/>
              </a:rPr>
              <a:t>&amp; </a:t>
            </a:r>
            <a:r>
              <a:rPr sz="850" b="1" spc="-15" dirty="0">
                <a:solidFill>
                  <a:srgbClr val="585858"/>
                </a:solidFill>
                <a:latin typeface="Verdana"/>
                <a:cs typeface="Verdana"/>
              </a:rPr>
              <a:t>Growth/Momentum/Quality</a:t>
            </a:r>
            <a:r>
              <a:rPr sz="850" b="1" spc="-3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850" b="1" dirty="0">
                <a:solidFill>
                  <a:srgbClr val="585858"/>
                </a:solidFill>
                <a:latin typeface="Verdana"/>
                <a:cs typeface="Verdana"/>
              </a:rPr>
              <a:t>tradeoff</a:t>
            </a:r>
            <a:endParaRPr sz="850">
              <a:latin typeface="Verdana"/>
              <a:cs typeface="Verdana"/>
            </a:endParaRPr>
          </a:p>
          <a:p>
            <a:pPr marL="124460">
              <a:lnSpc>
                <a:spcPct val="100000"/>
              </a:lnSpc>
              <a:spcBef>
                <a:spcPts val="595"/>
              </a:spcBef>
            </a:pPr>
            <a:r>
              <a:rPr sz="800" dirty="0">
                <a:latin typeface="Verdana"/>
                <a:cs typeface="Verdana"/>
              </a:rPr>
              <a:t>Growth,</a:t>
            </a:r>
            <a:r>
              <a:rPr sz="800" spc="-15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Momentum,</a:t>
            </a:r>
            <a:r>
              <a:rPr sz="800" spc="-15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Quality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778566" y="4018026"/>
            <a:ext cx="0" cy="1699895"/>
          </a:xfrm>
          <a:custGeom>
            <a:avLst/>
            <a:gdLst/>
            <a:ahLst/>
            <a:cxnLst/>
            <a:rect l="l" t="t" r="r" b="b"/>
            <a:pathLst>
              <a:path h="1699895">
                <a:moveTo>
                  <a:pt x="0" y="0"/>
                </a:moveTo>
                <a:lnTo>
                  <a:pt x="0" y="1699677"/>
                </a:lnTo>
              </a:path>
            </a:pathLst>
          </a:custGeom>
          <a:ln w="20268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81548" y="4776356"/>
            <a:ext cx="3724275" cy="0"/>
          </a:xfrm>
          <a:custGeom>
            <a:avLst/>
            <a:gdLst/>
            <a:ahLst/>
            <a:cxnLst/>
            <a:rect l="l" t="t" r="r" b="b"/>
            <a:pathLst>
              <a:path w="3724275">
                <a:moveTo>
                  <a:pt x="0" y="0"/>
                </a:moveTo>
                <a:lnTo>
                  <a:pt x="3723906" y="0"/>
                </a:lnTo>
              </a:path>
            </a:pathLst>
          </a:custGeom>
          <a:ln w="2049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50846" y="6091394"/>
            <a:ext cx="953135" cy="137160"/>
          </a:xfrm>
          <a:custGeom>
            <a:avLst/>
            <a:gdLst/>
            <a:ahLst/>
            <a:cxnLst/>
            <a:rect l="l" t="t" r="r" b="b"/>
            <a:pathLst>
              <a:path w="953134" h="137160">
                <a:moveTo>
                  <a:pt x="0" y="136627"/>
                </a:moveTo>
                <a:lnTo>
                  <a:pt x="952607" y="136627"/>
                </a:lnTo>
                <a:lnTo>
                  <a:pt x="952607" y="0"/>
                </a:lnTo>
                <a:lnTo>
                  <a:pt x="0" y="0"/>
                </a:lnTo>
                <a:lnTo>
                  <a:pt x="0" y="136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8007058" y="6119678"/>
            <a:ext cx="85090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dirty="0">
                <a:latin typeface="Verdana"/>
                <a:cs typeface="Verdana"/>
              </a:rPr>
              <a:t>Source: </a:t>
            </a:r>
            <a:r>
              <a:rPr sz="600" spc="-20" dirty="0">
                <a:latin typeface="Verdana"/>
                <a:cs typeface="Verdana"/>
              </a:rPr>
              <a:t>Ellerston</a:t>
            </a:r>
            <a:r>
              <a:rPr sz="600" spc="-135" dirty="0">
                <a:latin typeface="Verdana"/>
                <a:cs typeface="Verdana"/>
              </a:rPr>
              <a:t> </a:t>
            </a:r>
            <a:r>
              <a:rPr sz="600" spc="-10" dirty="0">
                <a:latin typeface="Verdana"/>
                <a:cs typeface="Verdana"/>
              </a:rPr>
              <a:t>GMF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22388" y="5432161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2388" y="5199857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2388" y="4960758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2388" y="4728491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2388" y="4489392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2388" y="4250293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2388" y="4018026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2388" y="5671259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69199" y="4376672"/>
            <a:ext cx="3434752" cy="1181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9689" y="4807097"/>
            <a:ext cx="3387090" cy="287020"/>
          </a:xfrm>
          <a:custGeom>
            <a:avLst/>
            <a:gdLst/>
            <a:ahLst/>
            <a:cxnLst/>
            <a:rect l="l" t="t" r="r" b="b"/>
            <a:pathLst>
              <a:path w="3387090" h="287020">
                <a:moveTo>
                  <a:pt x="0" y="286918"/>
                </a:moveTo>
                <a:lnTo>
                  <a:pt x="3386989" y="0"/>
                </a:lnTo>
              </a:path>
            </a:pathLst>
          </a:custGeom>
          <a:ln w="13662">
            <a:solidFill>
              <a:srgbClr val="FF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210367" y="5601404"/>
            <a:ext cx="23749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700" spc="3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10367" y="5365720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3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10367" y="5129591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10367" y="4893407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10367" y="4657314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10367" y="4421130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7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10367" y="4185037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8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10367" y="3948853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32297" y="5723230"/>
            <a:ext cx="1739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0%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169832" y="5723230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936184" y="5723230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702628" y="5723230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206469" y="5723230"/>
            <a:ext cx="2914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81872" y="6067484"/>
            <a:ext cx="75121" cy="751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943760" y="6032464"/>
            <a:ext cx="52641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5" dirty="0">
                <a:solidFill>
                  <a:srgbClr val="585858"/>
                </a:solidFill>
                <a:latin typeface="Verdana"/>
                <a:cs typeface="Verdana"/>
              </a:rPr>
              <a:t>"1 </a:t>
            </a:r>
            <a:r>
              <a:rPr sz="750" spc="10" dirty="0">
                <a:solidFill>
                  <a:srgbClr val="585858"/>
                </a:solidFill>
                <a:latin typeface="Verdana"/>
                <a:cs typeface="Verdana"/>
              </a:rPr>
              <a:t>Oct</a:t>
            </a:r>
            <a:r>
              <a:rPr sz="750" spc="-7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585858"/>
                </a:solidFill>
                <a:latin typeface="Verdana"/>
                <a:cs typeface="Verdana"/>
              </a:rPr>
              <a:t>18"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720809" y="6077727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3945" y="0"/>
                </a:moveTo>
                <a:lnTo>
                  <a:pt x="14634" y="1879"/>
                </a:lnTo>
                <a:lnTo>
                  <a:pt x="7022" y="7005"/>
                </a:lnTo>
                <a:lnTo>
                  <a:pt x="1884" y="14605"/>
                </a:lnTo>
                <a:lnTo>
                  <a:pt x="0" y="23909"/>
                </a:lnTo>
                <a:lnTo>
                  <a:pt x="1884" y="33217"/>
                </a:lnTo>
                <a:lnTo>
                  <a:pt x="7022" y="40817"/>
                </a:lnTo>
                <a:lnTo>
                  <a:pt x="14634" y="45941"/>
                </a:lnTo>
                <a:lnTo>
                  <a:pt x="23945" y="47819"/>
                </a:lnTo>
                <a:lnTo>
                  <a:pt x="33204" y="45941"/>
                </a:lnTo>
                <a:lnTo>
                  <a:pt x="40789" y="40817"/>
                </a:lnTo>
                <a:lnTo>
                  <a:pt x="45916" y="33217"/>
                </a:lnTo>
                <a:lnTo>
                  <a:pt x="47800" y="23909"/>
                </a:lnTo>
                <a:lnTo>
                  <a:pt x="45916" y="14605"/>
                </a:lnTo>
                <a:lnTo>
                  <a:pt x="40789" y="7005"/>
                </a:lnTo>
                <a:lnTo>
                  <a:pt x="33204" y="1879"/>
                </a:lnTo>
                <a:lnTo>
                  <a:pt x="239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20809" y="6077727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47800" y="23909"/>
                </a:moveTo>
                <a:lnTo>
                  <a:pt x="45916" y="33217"/>
                </a:lnTo>
                <a:lnTo>
                  <a:pt x="40789" y="40817"/>
                </a:lnTo>
                <a:lnTo>
                  <a:pt x="33204" y="45941"/>
                </a:lnTo>
                <a:lnTo>
                  <a:pt x="23945" y="47819"/>
                </a:lnTo>
                <a:lnTo>
                  <a:pt x="14634" y="45941"/>
                </a:lnTo>
                <a:lnTo>
                  <a:pt x="7022" y="40817"/>
                </a:lnTo>
                <a:lnTo>
                  <a:pt x="1884" y="33217"/>
                </a:lnTo>
                <a:lnTo>
                  <a:pt x="0" y="23909"/>
                </a:lnTo>
                <a:lnTo>
                  <a:pt x="1884" y="14605"/>
                </a:lnTo>
                <a:lnTo>
                  <a:pt x="7022" y="7005"/>
                </a:lnTo>
                <a:lnTo>
                  <a:pt x="14634" y="1879"/>
                </a:lnTo>
                <a:lnTo>
                  <a:pt x="23945" y="0"/>
                </a:lnTo>
                <a:lnTo>
                  <a:pt x="33204" y="1879"/>
                </a:lnTo>
                <a:lnTo>
                  <a:pt x="40789" y="7005"/>
                </a:lnTo>
                <a:lnTo>
                  <a:pt x="45916" y="14605"/>
                </a:lnTo>
                <a:lnTo>
                  <a:pt x="47800" y="23909"/>
                </a:lnTo>
                <a:close/>
              </a:path>
            </a:pathLst>
          </a:custGeom>
          <a:ln w="68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877732" y="6032464"/>
            <a:ext cx="76835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"Current </a:t>
            </a:r>
            <a:r>
              <a:rPr sz="750" spc="-10" dirty="0">
                <a:solidFill>
                  <a:srgbClr val="585858"/>
                </a:solidFill>
                <a:latin typeface="Verdana"/>
                <a:cs typeface="Verdana"/>
              </a:rPr>
              <a:t>value"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793858" y="6032464"/>
            <a:ext cx="71437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685" algn="l"/>
              </a:tabLst>
            </a:pPr>
            <a:r>
              <a:rPr sz="750" u="heavy" dirty="0">
                <a:solidFill>
                  <a:srgbClr val="585858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	</a:t>
            </a: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Linear</a:t>
            </a:r>
            <a:r>
              <a:rPr sz="750" spc="-6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585858"/>
                </a:solidFill>
                <a:latin typeface="Verdana"/>
                <a:cs typeface="Verdana"/>
              </a:rPr>
              <a:t>(T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497614" y="6044650"/>
            <a:ext cx="384810" cy="11683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750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750" spc="30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750" spc="-40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750" spc="3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750" spc="-30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750" dirty="0">
                <a:solidFill>
                  <a:srgbClr val="585858"/>
                </a:solidFill>
                <a:latin typeface="Verdana"/>
                <a:cs typeface="Verdana"/>
              </a:rPr>
              <a:t>ff)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468980" y="5679813"/>
            <a:ext cx="635635" cy="3486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80%</a:t>
            </a:r>
            <a:endParaRPr sz="700">
              <a:latin typeface="Verdana"/>
              <a:cs typeface="Verdana"/>
            </a:endParaRPr>
          </a:p>
          <a:p>
            <a:pPr marL="153035">
              <a:lnSpc>
                <a:spcPct val="100000"/>
              </a:lnSpc>
              <a:spcBef>
                <a:spcPts val="400"/>
              </a:spcBef>
            </a:pPr>
            <a:r>
              <a:rPr sz="800" spc="-15" dirty="0">
                <a:latin typeface="Verdana"/>
                <a:cs typeface="Verdana"/>
              </a:rPr>
              <a:t>V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-60" dirty="0">
                <a:latin typeface="Verdana"/>
                <a:cs typeface="Verdana"/>
              </a:rPr>
              <a:t>l</a:t>
            </a:r>
            <a:r>
              <a:rPr sz="800" spc="-25" dirty="0">
                <a:latin typeface="Verdana"/>
                <a:cs typeface="Verdana"/>
              </a:rPr>
              <a:t>u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5" dirty="0">
                <a:latin typeface="Verdana"/>
                <a:cs typeface="Verdana"/>
              </a:rPr>
              <a:t>t</a:t>
            </a:r>
            <a:r>
              <a:rPr sz="800" spc="-60" dirty="0">
                <a:latin typeface="Verdana"/>
                <a:cs typeface="Verdana"/>
              </a:rPr>
              <a:t>i</a:t>
            </a:r>
            <a:r>
              <a:rPr sz="800" spc="45" dirty="0">
                <a:latin typeface="Verdana"/>
                <a:cs typeface="Verdana"/>
              </a:rPr>
              <a:t>o</a:t>
            </a:r>
            <a:r>
              <a:rPr sz="800" dirty="0">
                <a:latin typeface="Verdana"/>
                <a:cs typeface="Verdana"/>
              </a:rPr>
              <a:t>n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95956" y="3616210"/>
            <a:ext cx="3350260" cy="3543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10"/>
              </a:spcBef>
            </a:pPr>
            <a:r>
              <a:rPr sz="850" b="1" spc="-10" dirty="0">
                <a:solidFill>
                  <a:srgbClr val="585858"/>
                </a:solidFill>
                <a:latin typeface="Verdana"/>
                <a:cs typeface="Verdana"/>
              </a:rPr>
              <a:t>DAX </a:t>
            </a:r>
            <a:r>
              <a:rPr sz="850" b="1" spc="-15" dirty="0">
                <a:solidFill>
                  <a:srgbClr val="585858"/>
                </a:solidFill>
                <a:latin typeface="Verdana"/>
                <a:cs typeface="Verdana"/>
              </a:rPr>
              <a:t>Valuation </a:t>
            </a:r>
            <a:r>
              <a:rPr sz="850" b="1" spc="5" dirty="0">
                <a:solidFill>
                  <a:srgbClr val="585858"/>
                </a:solidFill>
                <a:latin typeface="Verdana"/>
                <a:cs typeface="Verdana"/>
              </a:rPr>
              <a:t>&amp; </a:t>
            </a:r>
            <a:r>
              <a:rPr sz="850" b="1" spc="-10" dirty="0">
                <a:solidFill>
                  <a:srgbClr val="585858"/>
                </a:solidFill>
                <a:latin typeface="Verdana"/>
                <a:cs typeface="Verdana"/>
              </a:rPr>
              <a:t>Growth/Momentum/Quality </a:t>
            </a:r>
            <a:r>
              <a:rPr sz="850" b="1" spc="5" dirty="0">
                <a:solidFill>
                  <a:srgbClr val="585858"/>
                </a:solidFill>
                <a:latin typeface="Verdana"/>
                <a:cs typeface="Verdana"/>
              </a:rPr>
              <a:t>tradeoff</a:t>
            </a:r>
            <a:endParaRPr sz="8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800" spc="5" dirty="0">
                <a:latin typeface="Verdana"/>
                <a:cs typeface="Verdana"/>
              </a:rPr>
              <a:t>Growth,</a:t>
            </a:r>
            <a:r>
              <a:rPr sz="800" spc="-150" dirty="0">
                <a:latin typeface="Verdana"/>
                <a:cs typeface="Verdana"/>
              </a:rPr>
              <a:t> </a:t>
            </a:r>
            <a:r>
              <a:rPr sz="800" spc="5" dirty="0">
                <a:latin typeface="Verdana"/>
                <a:cs typeface="Verdana"/>
              </a:rPr>
              <a:t>Momentum,</a:t>
            </a:r>
            <a:r>
              <a:rPr sz="800" spc="-14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Quality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3390403" y="4018026"/>
            <a:ext cx="0" cy="1699895"/>
          </a:xfrm>
          <a:custGeom>
            <a:avLst/>
            <a:gdLst/>
            <a:ahLst/>
            <a:cxnLst/>
            <a:rect l="l" t="t" r="r" b="b"/>
            <a:pathLst>
              <a:path h="1699895">
                <a:moveTo>
                  <a:pt x="0" y="0"/>
                </a:moveTo>
                <a:lnTo>
                  <a:pt x="0" y="1699677"/>
                </a:lnTo>
              </a:path>
            </a:pathLst>
          </a:custGeom>
          <a:ln w="2048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3360" y="4776356"/>
            <a:ext cx="3764279" cy="0"/>
          </a:xfrm>
          <a:custGeom>
            <a:avLst/>
            <a:gdLst/>
            <a:ahLst/>
            <a:cxnLst/>
            <a:rect l="l" t="t" r="r" b="b"/>
            <a:pathLst>
              <a:path w="3764279">
                <a:moveTo>
                  <a:pt x="0" y="0"/>
                </a:moveTo>
                <a:lnTo>
                  <a:pt x="3763883" y="0"/>
                </a:lnTo>
              </a:path>
            </a:pathLst>
          </a:custGeom>
          <a:ln w="2049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64533" y="6091394"/>
            <a:ext cx="963294" cy="137160"/>
          </a:xfrm>
          <a:custGeom>
            <a:avLst/>
            <a:gdLst/>
            <a:ahLst/>
            <a:cxnLst/>
            <a:rect l="l" t="t" r="r" b="b"/>
            <a:pathLst>
              <a:path w="963295" h="137160">
                <a:moveTo>
                  <a:pt x="0" y="136627"/>
                </a:moveTo>
                <a:lnTo>
                  <a:pt x="962833" y="136627"/>
                </a:lnTo>
                <a:lnTo>
                  <a:pt x="962833" y="0"/>
                </a:lnTo>
                <a:lnTo>
                  <a:pt x="0" y="0"/>
                </a:lnTo>
                <a:lnTo>
                  <a:pt x="0" y="136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3621485" y="6119678"/>
            <a:ext cx="85979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5" dirty="0">
                <a:latin typeface="Verdana"/>
                <a:cs typeface="Verdana"/>
              </a:rPr>
              <a:t>Source: </a:t>
            </a:r>
            <a:r>
              <a:rPr sz="600" spc="-15" dirty="0">
                <a:latin typeface="Verdana"/>
                <a:cs typeface="Verdana"/>
              </a:rPr>
              <a:t>Ellerston</a:t>
            </a:r>
            <a:r>
              <a:rPr sz="600" spc="-1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GMF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522388" y="2726893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2388" y="2521951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22388" y="2317009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22388" y="2112068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22388" y="1907126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2388" y="1695353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2388" y="1490411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2388" y="1285469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22388" y="2938666"/>
            <a:ext cx="3824604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066" y="0"/>
                </a:lnTo>
              </a:path>
            </a:pathLst>
          </a:custGeom>
          <a:ln w="683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37485" y="1432342"/>
            <a:ext cx="2820178" cy="12023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4804" y="1965239"/>
            <a:ext cx="2772410" cy="191770"/>
          </a:xfrm>
          <a:custGeom>
            <a:avLst/>
            <a:gdLst/>
            <a:ahLst/>
            <a:cxnLst/>
            <a:rect l="l" t="t" r="r" b="b"/>
            <a:pathLst>
              <a:path w="2772410" h="191769">
                <a:moveTo>
                  <a:pt x="0" y="0"/>
                </a:moveTo>
                <a:lnTo>
                  <a:pt x="2772415" y="191278"/>
                </a:lnTo>
              </a:path>
            </a:pathLst>
          </a:custGeom>
          <a:ln w="13662">
            <a:solidFill>
              <a:srgbClr val="FF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210367" y="2865850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10367" y="2452369"/>
            <a:ext cx="237490" cy="33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3</a:t>
            </a:r>
            <a:r>
              <a:rPr sz="700" spc="3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700" spc="3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10367" y="2246015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10367" y="2039024"/>
            <a:ext cx="23749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700" spc="3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10367" y="1832534"/>
            <a:ext cx="23749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sz="700" spc="3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10367" y="1626180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7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10367" y="1419690"/>
            <a:ext cx="2374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8</a:t>
            </a:r>
            <a:r>
              <a:rPr sz="700" spc="3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5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10367" y="1212699"/>
            <a:ext cx="23749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r>
              <a:rPr sz="700" spc="3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32297" y="2987039"/>
            <a:ext cx="17399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0%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169832" y="2987039"/>
            <a:ext cx="23749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700" spc="3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936184" y="2987039"/>
            <a:ext cx="23749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700" spc="3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702628" y="2987039"/>
            <a:ext cx="23749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sz="700" spc="3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206469" y="2987039"/>
            <a:ext cx="29210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700" spc="3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spc="-2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700" dirty="0">
                <a:solidFill>
                  <a:srgbClr val="585858"/>
                </a:solidFill>
                <a:latin typeface="Verdana"/>
                <a:cs typeface="Verdana"/>
              </a:rPr>
              <a:t>%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781872" y="3334936"/>
            <a:ext cx="75121" cy="751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943760" y="3296501"/>
            <a:ext cx="52641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5" dirty="0">
                <a:solidFill>
                  <a:srgbClr val="585858"/>
                </a:solidFill>
                <a:latin typeface="Verdana"/>
                <a:cs typeface="Verdana"/>
              </a:rPr>
              <a:t>"1 </a:t>
            </a:r>
            <a:r>
              <a:rPr sz="750" spc="10" dirty="0">
                <a:solidFill>
                  <a:srgbClr val="585858"/>
                </a:solidFill>
                <a:latin typeface="Verdana"/>
                <a:cs typeface="Verdana"/>
              </a:rPr>
              <a:t>Oct</a:t>
            </a:r>
            <a:r>
              <a:rPr sz="750" spc="-7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585858"/>
                </a:solidFill>
                <a:latin typeface="Verdana"/>
                <a:cs typeface="Verdana"/>
              </a:rPr>
              <a:t>18"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720809" y="334517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3945" y="0"/>
                </a:moveTo>
                <a:lnTo>
                  <a:pt x="14634" y="1871"/>
                </a:lnTo>
                <a:lnTo>
                  <a:pt x="7022" y="6979"/>
                </a:lnTo>
                <a:lnTo>
                  <a:pt x="1884" y="14563"/>
                </a:lnTo>
                <a:lnTo>
                  <a:pt x="0" y="23864"/>
                </a:lnTo>
                <a:lnTo>
                  <a:pt x="1884" y="33179"/>
                </a:lnTo>
                <a:lnTo>
                  <a:pt x="7022" y="40794"/>
                </a:lnTo>
                <a:lnTo>
                  <a:pt x="14634" y="45933"/>
                </a:lnTo>
                <a:lnTo>
                  <a:pt x="23945" y="47819"/>
                </a:lnTo>
                <a:lnTo>
                  <a:pt x="33204" y="45933"/>
                </a:lnTo>
                <a:lnTo>
                  <a:pt x="40789" y="40794"/>
                </a:lnTo>
                <a:lnTo>
                  <a:pt x="45916" y="33179"/>
                </a:lnTo>
                <a:lnTo>
                  <a:pt x="47800" y="23864"/>
                </a:lnTo>
                <a:lnTo>
                  <a:pt x="45916" y="14563"/>
                </a:lnTo>
                <a:lnTo>
                  <a:pt x="40789" y="6979"/>
                </a:lnTo>
                <a:lnTo>
                  <a:pt x="33204" y="1871"/>
                </a:lnTo>
                <a:lnTo>
                  <a:pt x="239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20809" y="334518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47800" y="23864"/>
                </a:moveTo>
                <a:lnTo>
                  <a:pt x="45916" y="33179"/>
                </a:lnTo>
                <a:lnTo>
                  <a:pt x="40789" y="40794"/>
                </a:lnTo>
                <a:lnTo>
                  <a:pt x="33204" y="45933"/>
                </a:lnTo>
                <a:lnTo>
                  <a:pt x="23945" y="47819"/>
                </a:lnTo>
                <a:lnTo>
                  <a:pt x="14634" y="45933"/>
                </a:lnTo>
                <a:lnTo>
                  <a:pt x="7022" y="40794"/>
                </a:lnTo>
                <a:lnTo>
                  <a:pt x="1884" y="33179"/>
                </a:lnTo>
                <a:lnTo>
                  <a:pt x="0" y="23864"/>
                </a:lnTo>
                <a:lnTo>
                  <a:pt x="1884" y="14563"/>
                </a:lnTo>
                <a:lnTo>
                  <a:pt x="7022" y="6979"/>
                </a:lnTo>
                <a:lnTo>
                  <a:pt x="14634" y="1871"/>
                </a:lnTo>
                <a:lnTo>
                  <a:pt x="23945" y="0"/>
                </a:lnTo>
                <a:lnTo>
                  <a:pt x="33204" y="1871"/>
                </a:lnTo>
                <a:lnTo>
                  <a:pt x="40789" y="6979"/>
                </a:lnTo>
                <a:lnTo>
                  <a:pt x="45916" y="14563"/>
                </a:lnTo>
                <a:lnTo>
                  <a:pt x="47800" y="23864"/>
                </a:lnTo>
                <a:close/>
              </a:path>
            </a:pathLst>
          </a:custGeom>
          <a:ln w="68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1877732" y="3296501"/>
            <a:ext cx="76835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"Current </a:t>
            </a:r>
            <a:r>
              <a:rPr sz="750" spc="-10" dirty="0">
                <a:solidFill>
                  <a:srgbClr val="585858"/>
                </a:solidFill>
                <a:latin typeface="Verdana"/>
                <a:cs typeface="Verdana"/>
              </a:rPr>
              <a:t>value"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793858" y="3296501"/>
            <a:ext cx="71437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685" algn="l"/>
              </a:tabLst>
            </a:pPr>
            <a:r>
              <a:rPr sz="750" u="heavy" dirty="0">
                <a:solidFill>
                  <a:srgbClr val="585858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	</a:t>
            </a:r>
            <a:r>
              <a:rPr sz="750" spc="-5" dirty="0">
                <a:solidFill>
                  <a:srgbClr val="585858"/>
                </a:solidFill>
                <a:latin typeface="Verdana"/>
                <a:cs typeface="Verdana"/>
              </a:rPr>
              <a:t>Linear</a:t>
            </a:r>
            <a:r>
              <a:rPr sz="750" spc="-6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585858"/>
                </a:solidFill>
                <a:latin typeface="Verdana"/>
                <a:cs typeface="Verdana"/>
              </a:rPr>
              <a:t>(T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497614" y="3308687"/>
            <a:ext cx="384810" cy="11683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750" dirty="0">
                <a:solidFill>
                  <a:srgbClr val="585858"/>
                </a:solidFill>
                <a:latin typeface="Verdana"/>
                <a:cs typeface="Verdana"/>
              </a:rPr>
              <a:t>r</a:t>
            </a:r>
            <a:r>
              <a:rPr sz="750" spc="30" dirty="0">
                <a:solidFill>
                  <a:srgbClr val="585858"/>
                </a:solidFill>
                <a:latin typeface="Verdana"/>
                <a:cs typeface="Verdana"/>
              </a:rPr>
              <a:t>a</a:t>
            </a:r>
            <a:r>
              <a:rPr sz="750" spc="-40" dirty="0">
                <a:solidFill>
                  <a:srgbClr val="585858"/>
                </a:solidFill>
                <a:latin typeface="Verdana"/>
                <a:cs typeface="Verdana"/>
              </a:rPr>
              <a:t>d</a:t>
            </a:r>
            <a:r>
              <a:rPr sz="750" spc="30" dirty="0">
                <a:solidFill>
                  <a:srgbClr val="585858"/>
                </a:solidFill>
                <a:latin typeface="Verdana"/>
                <a:cs typeface="Verdana"/>
              </a:rPr>
              <a:t>e</a:t>
            </a:r>
            <a:r>
              <a:rPr sz="750" spc="-30" dirty="0">
                <a:solidFill>
                  <a:srgbClr val="585858"/>
                </a:solidFill>
                <a:latin typeface="Verdana"/>
                <a:cs typeface="Verdana"/>
              </a:rPr>
              <a:t>o</a:t>
            </a:r>
            <a:r>
              <a:rPr sz="750" dirty="0">
                <a:solidFill>
                  <a:srgbClr val="585858"/>
                </a:solidFill>
                <a:latin typeface="Verdana"/>
                <a:cs typeface="Verdana"/>
              </a:rPr>
              <a:t>ff)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468980" y="2943549"/>
            <a:ext cx="635635" cy="3492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700" spc="5" dirty="0">
                <a:solidFill>
                  <a:srgbClr val="585858"/>
                </a:solidFill>
                <a:latin typeface="Verdana"/>
                <a:cs typeface="Verdana"/>
              </a:rPr>
              <a:t>80%</a:t>
            </a:r>
            <a:endParaRPr sz="700">
              <a:latin typeface="Verdana"/>
              <a:cs typeface="Verdana"/>
            </a:endParaRPr>
          </a:p>
          <a:p>
            <a:pPr marL="153035">
              <a:lnSpc>
                <a:spcPct val="100000"/>
              </a:lnSpc>
              <a:spcBef>
                <a:spcPts val="405"/>
              </a:spcBef>
            </a:pPr>
            <a:r>
              <a:rPr sz="800" spc="-15" dirty="0">
                <a:latin typeface="Verdana"/>
                <a:cs typeface="Verdana"/>
              </a:rPr>
              <a:t>V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-60" dirty="0">
                <a:latin typeface="Verdana"/>
                <a:cs typeface="Verdana"/>
              </a:rPr>
              <a:t>l</a:t>
            </a:r>
            <a:r>
              <a:rPr sz="800" spc="-25" dirty="0">
                <a:latin typeface="Verdana"/>
                <a:cs typeface="Verdana"/>
              </a:rPr>
              <a:t>u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5" dirty="0">
                <a:latin typeface="Verdana"/>
                <a:cs typeface="Verdana"/>
              </a:rPr>
              <a:t>t</a:t>
            </a:r>
            <a:r>
              <a:rPr sz="800" spc="-60" dirty="0">
                <a:latin typeface="Verdana"/>
                <a:cs typeface="Verdana"/>
              </a:rPr>
              <a:t>i</a:t>
            </a:r>
            <a:r>
              <a:rPr sz="800" spc="45" dirty="0">
                <a:latin typeface="Verdana"/>
                <a:cs typeface="Verdana"/>
              </a:rPr>
              <a:t>o</a:t>
            </a:r>
            <a:r>
              <a:rPr sz="800" dirty="0">
                <a:latin typeface="Verdana"/>
                <a:cs typeface="Verdana"/>
              </a:rPr>
              <a:t>n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78657" y="879965"/>
            <a:ext cx="338137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b="1" spc="5" dirty="0">
                <a:solidFill>
                  <a:srgbClr val="585858"/>
                </a:solidFill>
                <a:latin typeface="Verdana"/>
                <a:cs typeface="Verdana"/>
              </a:rPr>
              <a:t>FTSE </a:t>
            </a:r>
            <a:r>
              <a:rPr sz="850" b="1" spc="-15" dirty="0">
                <a:solidFill>
                  <a:srgbClr val="585858"/>
                </a:solidFill>
                <a:latin typeface="Verdana"/>
                <a:cs typeface="Verdana"/>
              </a:rPr>
              <a:t>Valuation </a:t>
            </a:r>
            <a:r>
              <a:rPr sz="850" b="1" spc="10" dirty="0">
                <a:solidFill>
                  <a:srgbClr val="585858"/>
                </a:solidFill>
                <a:latin typeface="Verdana"/>
                <a:cs typeface="Verdana"/>
              </a:rPr>
              <a:t>&amp; </a:t>
            </a:r>
            <a:r>
              <a:rPr sz="850" b="1" spc="-5" dirty="0">
                <a:solidFill>
                  <a:srgbClr val="585858"/>
                </a:solidFill>
                <a:latin typeface="Verdana"/>
                <a:cs typeface="Verdana"/>
              </a:rPr>
              <a:t>Growth/Momentum/Quality</a:t>
            </a:r>
            <a:r>
              <a:rPr sz="850" b="1" spc="6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850" b="1" spc="5" dirty="0">
                <a:solidFill>
                  <a:srgbClr val="585858"/>
                </a:solidFill>
                <a:latin typeface="Verdana"/>
                <a:cs typeface="Verdana"/>
              </a:rPr>
              <a:t>tradeoff</a:t>
            </a:r>
            <a:endParaRPr sz="850">
              <a:latin typeface="Verdana"/>
              <a:cs typeface="Verdana"/>
            </a:endParaRPr>
          </a:p>
          <a:p>
            <a:pPr marL="29845">
              <a:lnSpc>
                <a:spcPct val="100000"/>
              </a:lnSpc>
              <a:spcBef>
                <a:spcPts val="600"/>
              </a:spcBef>
            </a:pPr>
            <a:r>
              <a:rPr sz="800" spc="5" dirty="0">
                <a:latin typeface="Verdana"/>
                <a:cs typeface="Verdana"/>
              </a:rPr>
              <a:t>Growth,</a:t>
            </a:r>
            <a:r>
              <a:rPr sz="800" spc="-150" dirty="0">
                <a:latin typeface="Verdana"/>
                <a:cs typeface="Verdana"/>
              </a:rPr>
              <a:t> </a:t>
            </a:r>
            <a:r>
              <a:rPr sz="800" spc="5" dirty="0">
                <a:latin typeface="Verdana"/>
                <a:cs typeface="Verdana"/>
              </a:rPr>
              <a:t>Momentum,</a:t>
            </a:r>
            <a:r>
              <a:rPr sz="800" spc="-14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Quality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3390403" y="1285469"/>
            <a:ext cx="0" cy="1699895"/>
          </a:xfrm>
          <a:custGeom>
            <a:avLst/>
            <a:gdLst/>
            <a:ahLst/>
            <a:cxnLst/>
            <a:rect l="l" t="t" r="r" b="b"/>
            <a:pathLst>
              <a:path h="1699895">
                <a:moveTo>
                  <a:pt x="0" y="0"/>
                </a:moveTo>
                <a:lnTo>
                  <a:pt x="0" y="1699650"/>
                </a:lnTo>
              </a:path>
            </a:pathLst>
          </a:custGeom>
          <a:ln w="2048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3360" y="2043799"/>
            <a:ext cx="3764279" cy="0"/>
          </a:xfrm>
          <a:custGeom>
            <a:avLst/>
            <a:gdLst/>
            <a:ahLst/>
            <a:cxnLst/>
            <a:rect l="l" t="t" r="r" b="b"/>
            <a:pathLst>
              <a:path w="3764279">
                <a:moveTo>
                  <a:pt x="0" y="0"/>
                </a:moveTo>
                <a:lnTo>
                  <a:pt x="3763883" y="0"/>
                </a:lnTo>
              </a:path>
            </a:pathLst>
          </a:custGeom>
          <a:ln w="2049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564533" y="3358842"/>
            <a:ext cx="963294" cy="137160"/>
          </a:xfrm>
          <a:custGeom>
            <a:avLst/>
            <a:gdLst/>
            <a:ahLst/>
            <a:cxnLst/>
            <a:rect l="l" t="t" r="r" b="b"/>
            <a:pathLst>
              <a:path w="963295" h="137160">
                <a:moveTo>
                  <a:pt x="0" y="136627"/>
                </a:moveTo>
                <a:lnTo>
                  <a:pt x="962833" y="136627"/>
                </a:lnTo>
                <a:lnTo>
                  <a:pt x="962833" y="0"/>
                </a:lnTo>
                <a:lnTo>
                  <a:pt x="0" y="0"/>
                </a:lnTo>
                <a:lnTo>
                  <a:pt x="0" y="136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3621485" y="3383669"/>
            <a:ext cx="85979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5" dirty="0">
                <a:latin typeface="Verdana"/>
                <a:cs typeface="Verdana"/>
              </a:rPr>
              <a:t>Source: </a:t>
            </a:r>
            <a:r>
              <a:rPr sz="600" spc="-15" dirty="0">
                <a:latin typeface="Verdana"/>
                <a:cs typeface="Verdana"/>
              </a:rPr>
              <a:t>Ellerston</a:t>
            </a:r>
            <a:r>
              <a:rPr sz="600" spc="-150" dirty="0">
                <a:latin typeface="Verdana"/>
                <a:cs typeface="Verdana"/>
              </a:rPr>
              <a:t> </a:t>
            </a:r>
            <a:r>
              <a:rPr sz="600" spc="-5" dirty="0">
                <a:latin typeface="Verdana"/>
                <a:cs typeface="Verdana"/>
              </a:rPr>
              <a:t>GMF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8570214" y="6339751"/>
            <a:ext cx="172720" cy="1778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1050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24</a:t>
            </a:fld>
            <a:endParaRPr sz="105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2815843"/>
            <a:ext cx="251904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zh-CN" altLang="zh-CN" sz="2800" dirty="0"/>
              <a:t>附录：澳大利亚</a:t>
            </a:r>
            <a:br>
              <a:rPr lang="zh-CN" altLang="zh-CN" sz="2800" dirty="0"/>
            </a:b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8570214" y="6339751"/>
            <a:ext cx="172720" cy="1778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1050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25</a:t>
            </a:fld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2000" y="2057400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附录：澳大利亚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9697" y="5225312"/>
            <a:ext cx="258445" cy="5206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300" spc="20" dirty="0">
                <a:solidFill>
                  <a:srgbClr val="F7F7F7"/>
                </a:solidFill>
                <a:latin typeface="Verdana"/>
                <a:cs typeface="Verdana"/>
              </a:rPr>
              <a:t>30/11/2018</a:t>
            </a:r>
            <a:endParaRPr sz="3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441" y="547496"/>
            <a:ext cx="639508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zh-C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家庭负债率从未如此高企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抵押贷款压力从未如此趋紧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endParaRPr lang="zh-CN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更准确地说，家庭从未如此富裕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endParaRPr lang="zh-CN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477" y="2086238"/>
            <a:ext cx="6571904" cy="3407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2118" y="5661278"/>
            <a:ext cx="1653242" cy="120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70214" y="6339751"/>
            <a:ext cx="172720" cy="1778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1050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26</a:t>
            </a:fld>
            <a:endParaRPr sz="105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9697" y="5225312"/>
            <a:ext cx="258445" cy="5206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300" spc="20" dirty="0">
                <a:solidFill>
                  <a:srgbClr val="F7F7F7"/>
                </a:solidFill>
                <a:latin typeface="Verdana"/>
                <a:cs typeface="Verdana"/>
              </a:rPr>
              <a:t>30/11/2018</a:t>
            </a:r>
            <a:endParaRPr sz="3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0662" y="1750108"/>
            <a:ext cx="6535643" cy="3637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70214" y="6339751"/>
            <a:ext cx="172720" cy="1778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1050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27</a:t>
            </a:fld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00" y="533400"/>
            <a:ext cx="586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 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…</a:t>
            </a:r>
            <a:r>
              <a:rPr lang="zh-C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且偿债率为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2003</a:t>
            </a:r>
            <a:r>
              <a:rPr lang="zh-C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以来的最低水平。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9697" y="5225312"/>
            <a:ext cx="258445" cy="5206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300" spc="20" dirty="0">
                <a:solidFill>
                  <a:srgbClr val="F7F7F7"/>
                </a:solidFill>
                <a:latin typeface="Verdana"/>
                <a:cs typeface="Verdana"/>
              </a:rPr>
              <a:t>30/11/2018</a:t>
            </a:r>
            <a:endParaRPr sz="3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2219" y="746505"/>
            <a:ext cx="55245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spc="-5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房价经历长期上涨后目前处于温和下跌。</a:t>
            </a:r>
            <a:endParaRPr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2970" y="1873856"/>
            <a:ext cx="6119282" cy="3669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70214" y="6339751"/>
            <a:ext cx="172720" cy="1778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1050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28</a:t>
            </a:fld>
            <a:endParaRPr sz="105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6997" y="5212841"/>
            <a:ext cx="283845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20" dirty="0">
                <a:solidFill>
                  <a:srgbClr val="F7F7F7"/>
                </a:solidFill>
                <a:latin typeface="Verdana"/>
                <a:cs typeface="Verdana"/>
              </a:rPr>
              <a:t>30/11/2018</a:t>
            </a:r>
            <a:endParaRPr sz="3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476" y="2002535"/>
            <a:ext cx="6196584" cy="3707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70214" y="6339751"/>
            <a:ext cx="172720" cy="1778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1050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29</a:t>
            </a:fld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0476" y="1066800"/>
            <a:ext cx="769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相对于租金和收入，房价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明显较</a:t>
            </a:r>
            <a:r>
              <a:rPr lang="zh-CN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贵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zh-CN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但导致债务收入比上升的部分原因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CN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是“永久性”的低利率水平。</a:t>
            </a:r>
            <a:endParaRPr lang="zh-CN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9697" y="5225312"/>
            <a:ext cx="258445" cy="5206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300" spc="20" dirty="0">
                <a:solidFill>
                  <a:srgbClr val="F7F7F7"/>
                </a:solidFill>
                <a:latin typeface="Verdana"/>
                <a:cs typeface="Verdana"/>
              </a:rPr>
              <a:t>30/11/2018</a:t>
            </a:r>
            <a:endParaRPr sz="3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3802" y="2129514"/>
            <a:ext cx="5758556" cy="3360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7560" y="949774"/>
            <a:ext cx="7451040" cy="938719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zh-CN" altLang="en-US" sz="2800" b="1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我们正处于经济周期的哪个环节？</a:t>
            </a:r>
            <a:br>
              <a:rPr lang="en-US" altLang="zh-CN" sz="2800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CN" sz="1000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1600" spc="-60" dirty="0">
                <a:solidFill>
                  <a:srgbClr val="990F1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根据我们的判断，美国已经完成了</a:t>
            </a:r>
            <a:r>
              <a:rPr lang="en-US" altLang="zh-CN" sz="1600" spc="-60" dirty="0">
                <a:solidFill>
                  <a:srgbClr val="990F1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2/3</a:t>
            </a:r>
            <a:r>
              <a:rPr lang="zh-CN" altLang="en-US" sz="1600" spc="-60" dirty="0">
                <a:solidFill>
                  <a:srgbClr val="990F1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的增长周期，而</a:t>
            </a:r>
            <a:r>
              <a:rPr lang="en-US" altLang="zh-CN" sz="1600" spc="-60" dirty="0">
                <a:solidFill>
                  <a:srgbClr val="990F1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G20</a:t>
            </a:r>
            <a:r>
              <a:rPr lang="zh-CN" altLang="en-US" sz="1600" spc="-60" dirty="0">
                <a:solidFill>
                  <a:srgbClr val="990F1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其他国家则仅完成了</a:t>
            </a:r>
            <a:r>
              <a:rPr lang="en-US" altLang="zh-CN" sz="1600" spc="-60" dirty="0">
                <a:solidFill>
                  <a:srgbClr val="990F1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1/2</a:t>
            </a:r>
            <a:endParaRPr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5614" y="6352451"/>
            <a:ext cx="1219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sz="1050" spc="-5" dirty="0">
                <a:solidFill>
                  <a:srgbClr val="1F232A"/>
                </a:solidFill>
                <a:latin typeface="Liberation Sans Narrow"/>
                <a:cs typeface="Liberation Sans Narrow"/>
              </a:rPr>
              <a:t>3</a:t>
            </a:r>
            <a:r>
              <a:rPr sz="1050" spc="-965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</a:t>
            </a:r>
            <a:r>
              <a:rPr sz="1050" spc="-5" dirty="0">
                <a:solidFill>
                  <a:srgbClr val="1F232A"/>
                </a:solidFill>
                <a:latin typeface="Liberation Sans Narrow"/>
                <a:cs typeface="Liberation Sans Narrow"/>
              </a:rPr>
              <a:t>3</a:t>
            </a:r>
            <a:r>
              <a:rPr sz="1050" spc="-965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</a:t>
            </a:r>
            <a:r>
              <a:rPr sz="1050" spc="-5" dirty="0">
                <a:solidFill>
                  <a:srgbClr val="1F232A"/>
                </a:solidFill>
                <a:latin typeface="Liberation Sans Narrow"/>
                <a:cs typeface="Liberation Sans Narrow"/>
              </a:rPr>
              <a:t>3</a:t>
            </a:r>
            <a:r>
              <a:rPr sz="1050" spc="-965" dirty="0">
                <a:solidFill>
                  <a:srgbClr val="1F232A"/>
                </a:solidFill>
                <a:latin typeface="Liberation Sans Narrow"/>
                <a:cs typeface="Liberation Sans Narrow"/>
              </a:rPr>
              <a:t>2</a:t>
            </a:r>
            <a:r>
              <a:rPr sz="1050" spc="-5" dirty="0">
                <a:solidFill>
                  <a:srgbClr val="1F232A"/>
                </a:solidFill>
                <a:latin typeface="Liberation Sans Narrow"/>
                <a:cs typeface="Liberation Sans Narrow"/>
              </a:rPr>
              <a:t>32</a:t>
            </a:r>
            <a:endParaRPr sz="105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3"/>
            <a:ext cx="9143999" cy="685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523"/>
            <a:ext cx="6473952" cy="68564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2251" y="2523744"/>
            <a:ext cx="8144509" cy="2715895"/>
          </a:xfrm>
          <a:custGeom>
            <a:avLst/>
            <a:gdLst/>
            <a:ahLst/>
            <a:cxnLst/>
            <a:rect l="l" t="t" r="r" b="b"/>
            <a:pathLst>
              <a:path w="8144509" h="2715895">
                <a:moveTo>
                  <a:pt x="0" y="2715767"/>
                </a:moveTo>
                <a:lnTo>
                  <a:pt x="8144256" y="2715767"/>
                </a:lnTo>
                <a:lnTo>
                  <a:pt x="8144256" y="0"/>
                </a:lnTo>
                <a:lnTo>
                  <a:pt x="0" y="0"/>
                </a:lnTo>
                <a:lnTo>
                  <a:pt x="0" y="2715767"/>
                </a:lnTo>
                <a:close/>
              </a:path>
            </a:pathLst>
          </a:custGeom>
          <a:solidFill>
            <a:srgbClr val="1F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9436" y="2687523"/>
            <a:ext cx="14833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谢谢！</a:t>
            </a:r>
            <a:endParaRPr sz="3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4558" y="964045"/>
            <a:ext cx="638810" cy="595630"/>
          </a:xfrm>
          <a:custGeom>
            <a:avLst/>
            <a:gdLst/>
            <a:ahLst/>
            <a:cxnLst/>
            <a:rect l="l" t="t" r="r" b="b"/>
            <a:pathLst>
              <a:path w="638810" h="595630">
                <a:moveTo>
                  <a:pt x="0" y="595390"/>
                </a:moveTo>
                <a:lnTo>
                  <a:pt x="638398" y="595390"/>
                </a:lnTo>
                <a:lnTo>
                  <a:pt x="638398" y="0"/>
                </a:lnTo>
                <a:lnTo>
                  <a:pt x="0" y="0"/>
                </a:lnTo>
                <a:lnTo>
                  <a:pt x="0" y="59539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5732" y="1103623"/>
            <a:ext cx="376555" cy="335915"/>
          </a:xfrm>
          <a:custGeom>
            <a:avLst/>
            <a:gdLst/>
            <a:ahLst/>
            <a:cxnLst/>
            <a:rect l="l" t="t" r="r" b="b"/>
            <a:pathLst>
              <a:path w="376555" h="335915">
                <a:moveTo>
                  <a:pt x="218631" y="194098"/>
                </a:moveTo>
                <a:lnTo>
                  <a:pt x="94012" y="194098"/>
                </a:lnTo>
                <a:lnTo>
                  <a:pt x="0" y="272614"/>
                </a:lnTo>
                <a:lnTo>
                  <a:pt x="0" y="335863"/>
                </a:lnTo>
                <a:lnTo>
                  <a:pt x="371673" y="335863"/>
                </a:lnTo>
                <a:lnTo>
                  <a:pt x="371673" y="279157"/>
                </a:lnTo>
                <a:lnTo>
                  <a:pt x="120250" y="279157"/>
                </a:lnTo>
                <a:lnTo>
                  <a:pt x="218631" y="194098"/>
                </a:lnTo>
                <a:close/>
              </a:path>
              <a:path w="376555" h="335915">
                <a:moveTo>
                  <a:pt x="351993" y="148301"/>
                </a:moveTo>
                <a:lnTo>
                  <a:pt x="26238" y="148301"/>
                </a:lnTo>
                <a:lnTo>
                  <a:pt x="26238" y="194098"/>
                </a:lnTo>
                <a:lnTo>
                  <a:pt x="351993" y="194098"/>
                </a:lnTo>
                <a:lnTo>
                  <a:pt x="351993" y="148301"/>
                </a:lnTo>
                <a:close/>
              </a:path>
              <a:path w="376555" h="335915">
                <a:moveTo>
                  <a:pt x="376041" y="0"/>
                </a:moveTo>
                <a:lnTo>
                  <a:pt x="4375" y="0"/>
                </a:lnTo>
                <a:lnTo>
                  <a:pt x="4375" y="56705"/>
                </a:lnTo>
                <a:lnTo>
                  <a:pt x="260173" y="56705"/>
                </a:lnTo>
                <a:lnTo>
                  <a:pt x="150857" y="148301"/>
                </a:lnTo>
                <a:lnTo>
                  <a:pt x="275476" y="148301"/>
                </a:lnTo>
                <a:lnTo>
                  <a:pt x="376041" y="58884"/>
                </a:lnTo>
                <a:lnTo>
                  <a:pt x="376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0405" y="1092722"/>
            <a:ext cx="3154819" cy="3642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29436" y="3776853"/>
            <a:ext cx="1828164" cy="36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100"/>
              </a:spcBef>
            </a:pPr>
            <a:r>
              <a:rPr sz="1200" b="1" dirty="0">
                <a:solidFill>
                  <a:srgbClr val="990F1B"/>
                </a:solidFill>
                <a:latin typeface="Liberation Sans Narrow"/>
                <a:cs typeface="Liberation Sans Narrow"/>
              </a:rPr>
              <a:t>FOR </a:t>
            </a:r>
            <a:r>
              <a:rPr sz="1200" b="1" spc="-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FURTHER</a:t>
            </a:r>
            <a:r>
              <a:rPr sz="1200" b="1" spc="-2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 </a:t>
            </a:r>
            <a:r>
              <a:rPr sz="1200" b="1" spc="-10" dirty="0">
                <a:solidFill>
                  <a:srgbClr val="990F1B"/>
                </a:solidFill>
                <a:latin typeface="Liberation Sans Narrow"/>
                <a:cs typeface="Liberation Sans Narrow"/>
              </a:rPr>
              <a:t>INFORMATION</a:t>
            </a:r>
            <a:endParaRPr sz="1200">
              <a:latin typeface="Liberation Sans Narrow"/>
              <a:cs typeface="Liberation Sans Narrow"/>
            </a:endParaRPr>
          </a:p>
          <a:p>
            <a:pPr marL="12700">
              <a:lnSpc>
                <a:spcPts val="1255"/>
              </a:lnSpc>
            </a:pP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Please</a:t>
            </a:r>
            <a:r>
              <a:rPr sz="1100" spc="-3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contact:</a:t>
            </a:r>
            <a:endParaRPr sz="1100">
              <a:latin typeface="Liberation Sans Narrow"/>
              <a:cs typeface="Liberation Sans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9436" y="4395977"/>
            <a:ext cx="1633220" cy="495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[Brett</a:t>
            </a:r>
            <a:r>
              <a:rPr sz="1100" spc="-2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1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Gillespie</a:t>
            </a:r>
            <a:endParaRPr sz="1100" dirty="0">
              <a:latin typeface="Liberation Sans Narrow"/>
              <a:cs typeface="Liberation Sans Narrow"/>
            </a:endParaRPr>
          </a:p>
          <a:p>
            <a:pPr marL="12700" marR="5080">
              <a:lnSpc>
                <a:spcPts val="1190"/>
              </a:lnSpc>
              <a:spcBef>
                <a:spcPts val="85"/>
              </a:spcBef>
            </a:pP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[Head of Global Macro  </a:t>
            </a: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  <a:hlinkClick r:id="rId6"/>
              </a:rPr>
              <a:t>bgillespie@ellerstoncapital.com</a:t>
            </a:r>
            <a:endParaRPr sz="1100" dirty="0">
              <a:latin typeface="Liberation Sans Narrow"/>
              <a:cs typeface="Liberation Sans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91127" y="3776853"/>
            <a:ext cx="10331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SYDNEY</a:t>
            </a:r>
            <a:r>
              <a:rPr sz="1200" b="1" spc="-50" dirty="0">
                <a:solidFill>
                  <a:srgbClr val="990F1B"/>
                </a:solidFill>
                <a:latin typeface="Liberation Sans Narrow"/>
                <a:cs typeface="Liberation Sans Narrow"/>
              </a:rPr>
              <a:t> </a:t>
            </a:r>
            <a:r>
              <a:rPr sz="1200" b="1" spc="-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OFFICE</a:t>
            </a:r>
            <a:endParaRPr sz="1200">
              <a:latin typeface="Liberation Sans Narrow"/>
              <a:cs typeface="Liberation Sans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1127" y="4095317"/>
            <a:ext cx="1583055" cy="7645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Level 11, 179 Elizabeth</a:t>
            </a:r>
            <a:r>
              <a:rPr sz="1100" spc="-8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Street,</a:t>
            </a:r>
            <a:endParaRPr sz="11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Sydney NSW</a:t>
            </a:r>
            <a:r>
              <a:rPr sz="1100" spc="-2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2000</a:t>
            </a:r>
            <a:endParaRPr sz="11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+61 2 </a:t>
            </a: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9021</a:t>
            </a:r>
            <a:r>
              <a:rPr sz="1100" spc="-5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7797</a:t>
            </a:r>
            <a:endParaRPr sz="11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  <a:hlinkClick r:id="rId7"/>
              </a:rPr>
              <a:t>info@ellerstoncapital.com</a:t>
            </a:r>
            <a:endParaRPr sz="1100">
              <a:latin typeface="Liberation Sans Narrow"/>
              <a:cs typeface="Liberation Sans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17055" y="3776853"/>
            <a:ext cx="1326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MELBOURNE</a:t>
            </a:r>
            <a:r>
              <a:rPr sz="1200" b="1" spc="-2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 </a:t>
            </a:r>
            <a:r>
              <a:rPr sz="1200" b="1" spc="-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OFFICE</a:t>
            </a:r>
            <a:endParaRPr sz="1200">
              <a:latin typeface="Liberation Sans Narrow"/>
              <a:cs typeface="Liberation Sans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17055" y="4095317"/>
            <a:ext cx="1507490" cy="7645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Level 4, 75-77 </a:t>
            </a:r>
            <a:r>
              <a:rPr sz="11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Flinders</a:t>
            </a:r>
            <a:r>
              <a:rPr sz="1100" spc="-9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Lane,</a:t>
            </a:r>
            <a:endParaRPr sz="11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Melbourne VIC,</a:t>
            </a:r>
            <a:r>
              <a:rPr sz="1100" spc="-4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3000</a:t>
            </a:r>
            <a:endParaRPr sz="11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+61 2 </a:t>
            </a: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9021</a:t>
            </a:r>
            <a:r>
              <a:rPr sz="1100" spc="-5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7797</a:t>
            </a:r>
            <a:endParaRPr sz="11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-5" dirty="0">
                <a:solidFill>
                  <a:srgbClr val="FFFFFF"/>
                </a:solidFill>
                <a:latin typeface="Liberation Sans Narrow"/>
                <a:cs typeface="Liberation Sans Narrow"/>
                <a:hlinkClick r:id="rId7"/>
              </a:rPr>
              <a:t>info@ellerstoncapital.com</a:t>
            </a:r>
            <a:endParaRPr sz="11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7971" y="606374"/>
            <a:ext cx="5815330" cy="747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5"/>
              </a:spcBef>
            </a:pPr>
            <a:r>
              <a:rPr lang="zh-CN" altLang="en-US" sz="20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美国是本轮经济周期中最领先的经济体，</a:t>
            </a:r>
            <a:br>
              <a:rPr lang="en-US" altLang="zh-CN" sz="20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0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美国就业市场从未如此紧张。</a:t>
            </a:r>
            <a:endParaRPr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655" y="5751067"/>
            <a:ext cx="739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Liberation Sans Narrow"/>
                <a:cs typeface="Liberation Sans Narrow"/>
              </a:rPr>
              <a:t>Source:</a:t>
            </a:r>
            <a:r>
              <a:rPr sz="900" spc="-35" dirty="0">
                <a:latin typeface="Liberation Sans Narrow"/>
                <a:cs typeface="Liberation Sans Narrow"/>
              </a:rPr>
              <a:t> </a:t>
            </a:r>
            <a:r>
              <a:rPr sz="900" spc="-5" dirty="0">
                <a:latin typeface="Liberation Sans Narrow"/>
                <a:cs typeface="Liberation Sans Narrow"/>
              </a:rPr>
              <a:t>Ellerston</a:t>
            </a:r>
            <a:endParaRPr sz="9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Liberation Sans Narrow"/>
                <a:cs typeface="Liberation Sans Narrow"/>
              </a:rPr>
              <a:t>GMF</a:t>
            </a:r>
            <a:endParaRPr sz="900">
              <a:latin typeface="Liberation Sans Narrow"/>
              <a:cs typeface="Liberation Sans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6572" y="1581911"/>
            <a:ext cx="6871716" cy="4139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248157"/>
            <a:ext cx="4765752" cy="91512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lang="zh-CN" altLang="en-US" sz="2000" b="1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就业市场会是问题吗？</a:t>
            </a:r>
            <a:br>
              <a:rPr lang="zh-CN" altLang="en-US" sz="2000" b="1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000" b="1" spc="-5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如果薪水上涨的话，是的。</a:t>
            </a:r>
          </a:p>
        </p:txBody>
      </p:sp>
      <p:sp>
        <p:nvSpPr>
          <p:cNvPr id="3" name="object 3"/>
          <p:cNvSpPr/>
          <p:nvPr/>
        </p:nvSpPr>
        <p:spPr>
          <a:xfrm>
            <a:off x="300542" y="1781585"/>
            <a:ext cx="4081451" cy="3155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8080" y="1796996"/>
            <a:ext cx="3946789" cy="3336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876" y="762000"/>
            <a:ext cx="573722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失业率低于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NAIRU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工资加速上涨，继而推动通胀上升</a:t>
            </a:r>
          </a:p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美联储</a:t>
            </a:r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进行加息以放缓增速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但这次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联储</a:t>
            </a:r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的动作太迟了</a:t>
            </a:r>
            <a:endParaRPr b="1" dirty="0">
              <a:latin typeface="Microsoft YaHei" panose="020B0503020204020204" pitchFamily="34" charset="-122"/>
              <a:ea typeface="Microsoft YaHei" panose="020B0503020204020204" pitchFamily="34" charset="-122"/>
              <a:cs typeface="Liberation Sans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240" y="1568196"/>
            <a:ext cx="7799832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06997" y="5212841"/>
            <a:ext cx="283845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20" dirty="0">
                <a:solidFill>
                  <a:srgbClr val="F7F7F7"/>
                </a:solidFill>
                <a:latin typeface="Verdana"/>
                <a:cs typeface="Verdana"/>
              </a:rPr>
              <a:t>30/11/2018</a:t>
            </a:r>
            <a:endParaRPr sz="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0454" y="939800"/>
            <a:ext cx="669574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600" spc="-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仍需上调</a:t>
            </a:r>
            <a:r>
              <a:rPr lang="en-US" altLang="zh-CN" sz="1600" spc="-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75-200</a:t>
            </a:r>
            <a:r>
              <a:rPr lang="zh-CN" altLang="en-US" sz="1600" spc="-5" dirty="0">
                <a:solidFill>
                  <a:srgbClr val="990F1B"/>
                </a:solidFill>
                <a:latin typeface="Liberation Sans Narrow"/>
                <a:cs typeface="Liberation Sans Narrow"/>
              </a:rPr>
              <a:t>个基点，美联储的工作还未完成</a:t>
            </a:r>
            <a:endParaRPr sz="1600" dirty="0">
              <a:latin typeface="Liberation Sans Narrow"/>
              <a:cs typeface="Liberation Sans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7240" y="2019300"/>
            <a:ext cx="6449568" cy="3727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5693765"/>
            <a:ext cx="738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Liberation Sans Narrow"/>
                <a:cs typeface="Liberation Sans Narrow"/>
              </a:rPr>
              <a:t>Source:</a:t>
            </a:r>
            <a:r>
              <a:rPr sz="900" spc="-40" dirty="0">
                <a:latin typeface="Liberation Sans Narrow"/>
                <a:cs typeface="Liberation Sans Narrow"/>
              </a:rPr>
              <a:t> </a:t>
            </a:r>
            <a:r>
              <a:rPr sz="900" spc="-5" dirty="0">
                <a:latin typeface="Liberation Sans Narrow"/>
                <a:cs typeface="Liberation Sans Narrow"/>
              </a:rPr>
              <a:t>Ellerston  GMF</a:t>
            </a:r>
            <a:endParaRPr sz="900">
              <a:latin typeface="Liberation Sans Narrow"/>
              <a:cs typeface="Liberation Sans Narro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34025" y="490959"/>
            <a:ext cx="401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利率应该处于何种水平？</a:t>
            </a:r>
          </a:p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216" y="838200"/>
            <a:ext cx="7696200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altLang="zh-CN" sz="20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1986-2006</a:t>
            </a:r>
            <a:r>
              <a:rPr lang="zh-CN" altLang="en-US" sz="20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年期间，美联储曾有四轮加息周期，三次导致衰退。</a:t>
            </a:r>
            <a:br>
              <a:rPr lang="zh-CN" altLang="en-US" sz="20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0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唯一例外的一次是</a:t>
            </a:r>
            <a:r>
              <a:rPr lang="en-US" altLang="zh-CN" sz="20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1994</a:t>
            </a:r>
            <a:r>
              <a:rPr lang="zh-CN" altLang="en-US" sz="2000" b="1" dirty="0">
                <a:solidFill>
                  <a:srgbClr val="1F232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年，当时的美联储采取了“提前”行动。</a:t>
            </a:r>
          </a:p>
        </p:txBody>
      </p:sp>
      <p:sp>
        <p:nvSpPr>
          <p:cNvPr id="3" name="object 3"/>
          <p:cNvSpPr/>
          <p:nvPr/>
        </p:nvSpPr>
        <p:spPr>
          <a:xfrm>
            <a:off x="737616" y="1723644"/>
            <a:ext cx="7391400" cy="4632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1923" y="356309"/>
            <a:ext cx="323215" cy="301625"/>
          </a:xfrm>
          <a:custGeom>
            <a:avLst/>
            <a:gdLst/>
            <a:ahLst/>
            <a:cxnLst/>
            <a:rect l="l" t="t" r="r" b="b"/>
            <a:pathLst>
              <a:path w="323215" h="301625">
                <a:moveTo>
                  <a:pt x="0" y="301462"/>
                </a:moveTo>
                <a:lnTo>
                  <a:pt x="323199" y="301462"/>
                </a:lnTo>
                <a:lnTo>
                  <a:pt x="323199" y="0"/>
                </a:lnTo>
                <a:lnTo>
                  <a:pt x="0" y="0"/>
                </a:lnTo>
                <a:lnTo>
                  <a:pt x="0" y="3014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8332" y="426981"/>
            <a:ext cx="190376" cy="17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5848" y="261873"/>
            <a:ext cx="51689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zh-CN" altLang="en-US" sz="2400" dirty="0"/>
            </a:br>
            <a:r>
              <a:rPr lang="zh-CN" altLang="en-US" sz="2400" dirty="0"/>
              <a:t>十年的“量化宽松”政策是否关系重大？</a:t>
            </a:r>
            <a:br>
              <a:rPr lang="zh-CN" altLang="en-US" sz="2400" dirty="0"/>
            </a:br>
            <a:r>
              <a:rPr lang="zh-CN" altLang="en-US" sz="2400" dirty="0"/>
              <a:t>央行抑制了债券市场的波动。</a:t>
            </a:r>
            <a:br>
              <a:rPr lang="zh-CN" altLang="en-US" sz="2400" dirty="0"/>
            </a:br>
            <a:endParaRPr sz="2400" dirty="0"/>
          </a:p>
        </p:txBody>
      </p:sp>
      <p:sp>
        <p:nvSpPr>
          <p:cNvPr id="6" name="object 6"/>
          <p:cNvSpPr/>
          <p:nvPr/>
        </p:nvSpPr>
        <p:spPr>
          <a:xfrm>
            <a:off x="729594" y="4732590"/>
            <a:ext cx="3653154" cy="0"/>
          </a:xfrm>
          <a:custGeom>
            <a:avLst/>
            <a:gdLst/>
            <a:ahLst/>
            <a:cxnLst/>
            <a:rect l="l" t="t" r="r" b="b"/>
            <a:pathLst>
              <a:path w="3653154">
                <a:moveTo>
                  <a:pt x="0" y="0"/>
                </a:moveTo>
                <a:lnTo>
                  <a:pt x="3653009" y="0"/>
                </a:lnTo>
              </a:path>
            </a:pathLst>
          </a:custGeom>
          <a:ln w="638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594" y="4527227"/>
            <a:ext cx="3653154" cy="0"/>
          </a:xfrm>
          <a:custGeom>
            <a:avLst/>
            <a:gdLst/>
            <a:ahLst/>
            <a:cxnLst/>
            <a:rect l="l" t="t" r="r" b="b"/>
            <a:pathLst>
              <a:path w="3653154">
                <a:moveTo>
                  <a:pt x="0" y="0"/>
                </a:moveTo>
                <a:lnTo>
                  <a:pt x="3653009" y="0"/>
                </a:lnTo>
              </a:path>
            </a:pathLst>
          </a:custGeom>
          <a:ln w="638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594" y="4321882"/>
            <a:ext cx="3653154" cy="0"/>
          </a:xfrm>
          <a:custGeom>
            <a:avLst/>
            <a:gdLst/>
            <a:ahLst/>
            <a:cxnLst/>
            <a:rect l="l" t="t" r="r" b="b"/>
            <a:pathLst>
              <a:path w="3653154">
                <a:moveTo>
                  <a:pt x="0" y="0"/>
                </a:moveTo>
                <a:lnTo>
                  <a:pt x="3653009" y="0"/>
                </a:lnTo>
              </a:path>
            </a:pathLst>
          </a:custGeom>
          <a:ln w="638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9594" y="3912220"/>
            <a:ext cx="3653154" cy="0"/>
          </a:xfrm>
          <a:custGeom>
            <a:avLst/>
            <a:gdLst/>
            <a:ahLst/>
            <a:cxnLst/>
            <a:rect l="l" t="t" r="r" b="b"/>
            <a:pathLst>
              <a:path w="3653154">
                <a:moveTo>
                  <a:pt x="0" y="0"/>
                </a:moveTo>
                <a:lnTo>
                  <a:pt x="3653009" y="0"/>
                </a:lnTo>
              </a:path>
            </a:pathLst>
          </a:custGeom>
          <a:ln w="638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594" y="4936890"/>
            <a:ext cx="3653154" cy="0"/>
          </a:xfrm>
          <a:custGeom>
            <a:avLst/>
            <a:gdLst/>
            <a:ahLst/>
            <a:cxnLst/>
            <a:rect l="l" t="t" r="r" b="b"/>
            <a:pathLst>
              <a:path w="3653154">
                <a:moveTo>
                  <a:pt x="0" y="0"/>
                </a:moveTo>
                <a:lnTo>
                  <a:pt x="3653009" y="0"/>
                </a:lnTo>
              </a:path>
            </a:pathLst>
          </a:custGeom>
          <a:ln w="17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9249" y="3908495"/>
            <a:ext cx="3653790" cy="780415"/>
          </a:xfrm>
          <a:custGeom>
            <a:avLst/>
            <a:gdLst/>
            <a:ahLst/>
            <a:cxnLst/>
            <a:rect l="l" t="t" r="r" b="b"/>
            <a:pathLst>
              <a:path w="3653790" h="780414">
                <a:moveTo>
                  <a:pt x="0" y="280911"/>
                </a:moveTo>
                <a:lnTo>
                  <a:pt x="32443" y="359651"/>
                </a:lnTo>
                <a:lnTo>
                  <a:pt x="64887" y="373484"/>
                </a:lnTo>
                <a:lnTo>
                  <a:pt x="97330" y="276655"/>
                </a:lnTo>
                <a:lnTo>
                  <a:pt x="129774" y="421367"/>
                </a:lnTo>
                <a:lnTo>
                  <a:pt x="161527" y="493722"/>
                </a:lnTo>
                <a:lnTo>
                  <a:pt x="194661" y="361779"/>
                </a:lnTo>
                <a:lnTo>
                  <a:pt x="227105" y="260694"/>
                </a:lnTo>
                <a:lnTo>
                  <a:pt x="258858" y="148968"/>
                </a:lnTo>
                <a:lnTo>
                  <a:pt x="291301" y="187274"/>
                </a:lnTo>
                <a:lnTo>
                  <a:pt x="323745" y="106405"/>
                </a:lnTo>
                <a:lnTo>
                  <a:pt x="356189" y="175569"/>
                </a:lnTo>
                <a:lnTo>
                  <a:pt x="388632" y="128751"/>
                </a:lnTo>
                <a:lnTo>
                  <a:pt x="420386" y="221324"/>
                </a:lnTo>
                <a:lnTo>
                  <a:pt x="452829" y="252181"/>
                </a:lnTo>
                <a:lnTo>
                  <a:pt x="485963" y="273462"/>
                </a:lnTo>
                <a:lnTo>
                  <a:pt x="517716" y="123430"/>
                </a:lnTo>
                <a:lnTo>
                  <a:pt x="549470" y="110662"/>
                </a:lnTo>
                <a:lnTo>
                  <a:pt x="582603" y="194722"/>
                </a:lnTo>
                <a:lnTo>
                  <a:pt x="615047" y="285167"/>
                </a:lnTo>
                <a:lnTo>
                  <a:pt x="646800" y="234092"/>
                </a:lnTo>
                <a:lnTo>
                  <a:pt x="679244" y="74484"/>
                </a:lnTo>
                <a:lnTo>
                  <a:pt x="711687" y="245797"/>
                </a:lnTo>
                <a:lnTo>
                  <a:pt x="744131" y="205363"/>
                </a:lnTo>
                <a:lnTo>
                  <a:pt x="776575" y="125558"/>
                </a:lnTo>
                <a:lnTo>
                  <a:pt x="808328" y="175569"/>
                </a:lnTo>
                <a:lnTo>
                  <a:pt x="841462" y="335178"/>
                </a:lnTo>
                <a:lnTo>
                  <a:pt x="873905" y="384124"/>
                </a:lnTo>
                <a:lnTo>
                  <a:pt x="905659" y="361779"/>
                </a:lnTo>
                <a:lnTo>
                  <a:pt x="938102" y="369228"/>
                </a:lnTo>
                <a:lnTo>
                  <a:pt x="970546" y="376676"/>
                </a:lnTo>
                <a:lnTo>
                  <a:pt x="1002989" y="394765"/>
                </a:lnTo>
                <a:lnTo>
                  <a:pt x="1034743" y="495851"/>
                </a:lnTo>
                <a:lnTo>
                  <a:pt x="1067186" y="543715"/>
                </a:lnTo>
                <a:lnTo>
                  <a:pt x="1099630" y="326665"/>
                </a:lnTo>
                <a:lnTo>
                  <a:pt x="1132074" y="393701"/>
                </a:lnTo>
                <a:lnTo>
                  <a:pt x="1163827" y="336242"/>
                </a:lnTo>
                <a:lnTo>
                  <a:pt x="1196270" y="304320"/>
                </a:lnTo>
                <a:lnTo>
                  <a:pt x="1228714" y="417110"/>
                </a:lnTo>
                <a:lnTo>
                  <a:pt x="1261158" y="364971"/>
                </a:lnTo>
                <a:lnTo>
                  <a:pt x="1293601" y="359651"/>
                </a:lnTo>
                <a:lnTo>
                  <a:pt x="1326045" y="486274"/>
                </a:lnTo>
                <a:lnTo>
                  <a:pt x="1358488" y="528819"/>
                </a:lnTo>
                <a:lnTo>
                  <a:pt x="1390932" y="419238"/>
                </a:lnTo>
                <a:lnTo>
                  <a:pt x="1422685" y="483082"/>
                </a:lnTo>
                <a:lnTo>
                  <a:pt x="1455129" y="442648"/>
                </a:lnTo>
                <a:lnTo>
                  <a:pt x="1487572" y="304320"/>
                </a:lnTo>
                <a:lnTo>
                  <a:pt x="1520016" y="301128"/>
                </a:lnTo>
                <a:lnTo>
                  <a:pt x="1551769" y="336242"/>
                </a:lnTo>
                <a:lnTo>
                  <a:pt x="1584213" y="285167"/>
                </a:lnTo>
                <a:lnTo>
                  <a:pt x="1616656" y="52138"/>
                </a:lnTo>
                <a:lnTo>
                  <a:pt x="1649790" y="163864"/>
                </a:lnTo>
                <a:lnTo>
                  <a:pt x="1681544" y="322409"/>
                </a:lnTo>
                <a:lnTo>
                  <a:pt x="1713297" y="373484"/>
                </a:lnTo>
                <a:lnTo>
                  <a:pt x="1746431" y="371356"/>
                </a:lnTo>
                <a:lnTo>
                  <a:pt x="1778874" y="407534"/>
                </a:lnTo>
                <a:lnTo>
                  <a:pt x="1810628" y="404342"/>
                </a:lnTo>
                <a:lnTo>
                  <a:pt x="1843071" y="296872"/>
                </a:lnTo>
                <a:lnTo>
                  <a:pt x="1875515" y="295808"/>
                </a:lnTo>
                <a:lnTo>
                  <a:pt x="1907958" y="408598"/>
                </a:lnTo>
                <a:lnTo>
                  <a:pt x="1940402" y="452224"/>
                </a:lnTo>
                <a:lnTo>
                  <a:pt x="1972155" y="393701"/>
                </a:lnTo>
                <a:lnTo>
                  <a:pt x="2004599" y="393701"/>
                </a:lnTo>
                <a:lnTo>
                  <a:pt x="2037733" y="501153"/>
                </a:lnTo>
                <a:lnTo>
                  <a:pt x="2069486" y="470313"/>
                </a:lnTo>
                <a:lnTo>
                  <a:pt x="2101239" y="496897"/>
                </a:lnTo>
                <a:lnTo>
                  <a:pt x="2134373" y="449032"/>
                </a:lnTo>
                <a:lnTo>
                  <a:pt x="2166817" y="546908"/>
                </a:lnTo>
                <a:lnTo>
                  <a:pt x="2198570" y="634160"/>
                </a:lnTo>
                <a:lnTo>
                  <a:pt x="2231014" y="606495"/>
                </a:lnTo>
                <a:lnTo>
                  <a:pt x="2263457" y="564997"/>
                </a:lnTo>
                <a:lnTo>
                  <a:pt x="2295901" y="490530"/>
                </a:lnTo>
                <a:lnTo>
                  <a:pt x="2328344" y="410726"/>
                </a:lnTo>
                <a:lnTo>
                  <a:pt x="2360098" y="360715"/>
                </a:lnTo>
                <a:lnTo>
                  <a:pt x="2393232" y="449032"/>
                </a:lnTo>
                <a:lnTo>
                  <a:pt x="2425675" y="61715"/>
                </a:lnTo>
                <a:lnTo>
                  <a:pt x="2457428" y="100021"/>
                </a:lnTo>
                <a:lnTo>
                  <a:pt x="2489872" y="0"/>
                </a:lnTo>
                <a:lnTo>
                  <a:pt x="2522316" y="118110"/>
                </a:lnTo>
                <a:lnTo>
                  <a:pt x="2554759" y="122366"/>
                </a:lnTo>
                <a:lnTo>
                  <a:pt x="2586513" y="289423"/>
                </a:lnTo>
                <a:lnTo>
                  <a:pt x="2618956" y="153224"/>
                </a:lnTo>
                <a:lnTo>
                  <a:pt x="2651400" y="186210"/>
                </a:lnTo>
                <a:lnTo>
                  <a:pt x="2683843" y="100021"/>
                </a:lnTo>
                <a:lnTo>
                  <a:pt x="2715597" y="219195"/>
                </a:lnTo>
                <a:lnTo>
                  <a:pt x="2748040" y="277719"/>
                </a:lnTo>
                <a:lnTo>
                  <a:pt x="2780484" y="31921"/>
                </a:lnTo>
                <a:lnTo>
                  <a:pt x="2812927" y="204299"/>
                </a:lnTo>
                <a:lnTo>
                  <a:pt x="2845371" y="257502"/>
                </a:lnTo>
                <a:lnTo>
                  <a:pt x="2877814" y="229836"/>
                </a:lnTo>
                <a:lnTo>
                  <a:pt x="2910258" y="380932"/>
                </a:lnTo>
                <a:lnTo>
                  <a:pt x="2942702" y="473505"/>
                </a:lnTo>
                <a:lnTo>
                  <a:pt x="2974455" y="561804"/>
                </a:lnTo>
                <a:lnTo>
                  <a:pt x="3006899" y="463929"/>
                </a:lnTo>
                <a:lnTo>
                  <a:pt x="3039342" y="542651"/>
                </a:lnTo>
                <a:lnTo>
                  <a:pt x="3071786" y="517114"/>
                </a:lnTo>
                <a:lnTo>
                  <a:pt x="3103539" y="529883"/>
                </a:lnTo>
                <a:lnTo>
                  <a:pt x="3135983" y="578829"/>
                </a:lnTo>
                <a:lnTo>
                  <a:pt x="3168426" y="666082"/>
                </a:lnTo>
                <a:lnTo>
                  <a:pt x="3201560" y="653313"/>
                </a:lnTo>
                <a:lnTo>
                  <a:pt x="3233313" y="665018"/>
                </a:lnTo>
                <a:lnTo>
                  <a:pt x="3265067" y="617135"/>
                </a:lnTo>
                <a:lnTo>
                  <a:pt x="3298201" y="611815"/>
                </a:lnTo>
                <a:lnTo>
                  <a:pt x="3330644" y="634160"/>
                </a:lnTo>
                <a:lnTo>
                  <a:pt x="3362397" y="568189"/>
                </a:lnTo>
                <a:lnTo>
                  <a:pt x="3394841" y="576701"/>
                </a:lnTo>
                <a:lnTo>
                  <a:pt x="3427285" y="638417"/>
                </a:lnTo>
                <a:lnTo>
                  <a:pt x="3459728" y="461801"/>
                </a:lnTo>
                <a:lnTo>
                  <a:pt x="3492172" y="562869"/>
                </a:lnTo>
                <a:lnTo>
                  <a:pt x="3523925" y="639481"/>
                </a:lnTo>
                <a:lnTo>
                  <a:pt x="3556369" y="721413"/>
                </a:lnTo>
                <a:lnTo>
                  <a:pt x="3589502" y="777808"/>
                </a:lnTo>
                <a:lnTo>
                  <a:pt x="3621256" y="742694"/>
                </a:lnTo>
                <a:lnTo>
                  <a:pt x="3653699" y="779936"/>
                </a:lnTo>
              </a:path>
            </a:pathLst>
          </a:custGeom>
          <a:ln w="2619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7459" y="3637971"/>
            <a:ext cx="157480" cy="1301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800" spc="-145" dirty="0">
                <a:solidFill>
                  <a:srgbClr val="585858"/>
                </a:solidFill>
                <a:latin typeface="Verdana"/>
                <a:cs typeface="Verdana"/>
              </a:rPr>
              <a:t>0.70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9090" y="4997610"/>
            <a:ext cx="20129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800" spc="-170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90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5741" y="4997610"/>
            <a:ext cx="20129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800" spc="-170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95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22714" y="4997610"/>
            <a:ext cx="20129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800" spc="-17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00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69227" y="4997610"/>
            <a:ext cx="20129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800" spc="-17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05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15856" y="4997610"/>
            <a:ext cx="20129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800" spc="-17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10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42132" y="4963554"/>
            <a:ext cx="711200" cy="30861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405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2015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600" spc="-110" dirty="0">
                <a:latin typeface="Verdana"/>
                <a:cs typeface="Verdana"/>
              </a:rPr>
              <a:t>Source: </a:t>
            </a:r>
            <a:r>
              <a:rPr sz="600" spc="-130" dirty="0">
                <a:latin typeface="Verdana"/>
                <a:cs typeface="Verdana"/>
              </a:rPr>
              <a:t>EGMF,</a:t>
            </a:r>
            <a:r>
              <a:rPr sz="600" spc="-55" dirty="0">
                <a:latin typeface="Verdana"/>
                <a:cs typeface="Verdana"/>
              </a:rPr>
              <a:t> </a:t>
            </a:r>
            <a:r>
              <a:rPr sz="600" spc="-120" dirty="0">
                <a:latin typeface="Verdana"/>
                <a:cs typeface="Verdana"/>
              </a:rPr>
              <a:t>Bloomberg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12450" y="4093641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446" y="0"/>
                </a:lnTo>
              </a:path>
            </a:pathLst>
          </a:custGeom>
          <a:ln w="26601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4759" y="3789669"/>
            <a:ext cx="3900804" cy="12198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800" spc="-145" dirty="0">
                <a:solidFill>
                  <a:srgbClr val="585858"/>
                </a:solidFill>
                <a:latin typeface="Verdana"/>
                <a:cs typeface="Verdana"/>
              </a:rPr>
              <a:t>0.60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tabLst>
                <a:tab pos="2339975" algn="l"/>
                <a:tab pos="3887470" algn="l"/>
              </a:tabLst>
            </a:pPr>
            <a:r>
              <a:rPr sz="1200" spc="-225" baseline="-20833" dirty="0">
                <a:solidFill>
                  <a:srgbClr val="585858"/>
                </a:solidFill>
                <a:latin typeface="Verdana"/>
                <a:cs typeface="Verdana"/>
              </a:rPr>
              <a:t>0.50</a:t>
            </a:r>
            <a:r>
              <a:rPr sz="800" u="sng" spc="-150" dirty="0"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 	</a:t>
            </a:r>
            <a:r>
              <a:rPr sz="700" u="sng" spc="-17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ATR	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800" spc="-150" dirty="0">
                <a:solidFill>
                  <a:srgbClr val="585858"/>
                </a:solidFill>
                <a:latin typeface="Verdana"/>
                <a:cs typeface="Verdana"/>
              </a:rPr>
              <a:t>0.40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800" spc="-150" dirty="0">
                <a:solidFill>
                  <a:srgbClr val="585858"/>
                </a:solidFill>
                <a:latin typeface="Verdana"/>
                <a:cs typeface="Verdana"/>
              </a:rPr>
              <a:t>0.30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800" spc="-150" dirty="0">
                <a:solidFill>
                  <a:srgbClr val="585858"/>
                </a:solidFill>
                <a:latin typeface="Verdana"/>
                <a:cs typeface="Verdana"/>
              </a:rPr>
              <a:t>0.20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800" spc="-150" dirty="0">
                <a:solidFill>
                  <a:srgbClr val="585858"/>
                </a:solidFill>
                <a:latin typeface="Verdana"/>
                <a:cs typeface="Verdana"/>
              </a:rPr>
              <a:t>0.10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9038" y="1490423"/>
            <a:ext cx="3944620" cy="2336800"/>
          </a:xfrm>
          <a:custGeom>
            <a:avLst/>
            <a:gdLst/>
            <a:ahLst/>
            <a:cxnLst/>
            <a:rect l="l" t="t" r="r" b="b"/>
            <a:pathLst>
              <a:path w="3944620" h="2336800">
                <a:moveTo>
                  <a:pt x="0" y="2336671"/>
                </a:moveTo>
                <a:lnTo>
                  <a:pt x="3944311" y="2336671"/>
                </a:lnTo>
                <a:lnTo>
                  <a:pt x="3944311" y="0"/>
                </a:lnTo>
                <a:lnTo>
                  <a:pt x="0" y="0"/>
                </a:lnTo>
                <a:lnTo>
                  <a:pt x="0" y="2336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9594" y="3240799"/>
            <a:ext cx="3659504" cy="0"/>
          </a:xfrm>
          <a:custGeom>
            <a:avLst/>
            <a:gdLst/>
            <a:ahLst/>
            <a:cxnLst/>
            <a:rect l="l" t="t" r="r" b="b"/>
            <a:pathLst>
              <a:path w="3659504">
                <a:moveTo>
                  <a:pt x="0" y="0"/>
                </a:moveTo>
                <a:lnTo>
                  <a:pt x="3659222" y="0"/>
                </a:lnTo>
              </a:path>
            </a:pathLst>
          </a:custGeom>
          <a:ln w="638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9594" y="2874763"/>
            <a:ext cx="3659504" cy="0"/>
          </a:xfrm>
          <a:custGeom>
            <a:avLst/>
            <a:gdLst/>
            <a:ahLst/>
            <a:cxnLst/>
            <a:rect l="l" t="t" r="r" b="b"/>
            <a:pathLst>
              <a:path w="3659504">
                <a:moveTo>
                  <a:pt x="0" y="0"/>
                </a:moveTo>
                <a:lnTo>
                  <a:pt x="3659222" y="0"/>
                </a:lnTo>
              </a:path>
            </a:pathLst>
          </a:custGeom>
          <a:ln w="638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594" y="2509791"/>
            <a:ext cx="3659504" cy="0"/>
          </a:xfrm>
          <a:custGeom>
            <a:avLst/>
            <a:gdLst/>
            <a:ahLst/>
            <a:cxnLst/>
            <a:rect l="l" t="t" r="r" b="b"/>
            <a:pathLst>
              <a:path w="3659504">
                <a:moveTo>
                  <a:pt x="0" y="0"/>
                </a:moveTo>
                <a:lnTo>
                  <a:pt x="3659222" y="0"/>
                </a:lnTo>
              </a:path>
            </a:pathLst>
          </a:custGeom>
          <a:ln w="638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9594" y="2143755"/>
            <a:ext cx="3659504" cy="0"/>
          </a:xfrm>
          <a:custGeom>
            <a:avLst/>
            <a:gdLst/>
            <a:ahLst/>
            <a:cxnLst/>
            <a:rect l="l" t="t" r="r" b="b"/>
            <a:pathLst>
              <a:path w="3659504">
                <a:moveTo>
                  <a:pt x="0" y="0"/>
                </a:moveTo>
                <a:lnTo>
                  <a:pt x="3659222" y="0"/>
                </a:lnTo>
              </a:path>
            </a:pathLst>
          </a:custGeom>
          <a:ln w="638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9594" y="1777719"/>
            <a:ext cx="3659504" cy="0"/>
          </a:xfrm>
          <a:custGeom>
            <a:avLst/>
            <a:gdLst/>
            <a:ahLst/>
            <a:cxnLst/>
            <a:rect l="l" t="t" r="r" b="b"/>
            <a:pathLst>
              <a:path w="3659504">
                <a:moveTo>
                  <a:pt x="0" y="0"/>
                </a:moveTo>
                <a:lnTo>
                  <a:pt x="3659222" y="0"/>
                </a:lnTo>
              </a:path>
            </a:pathLst>
          </a:custGeom>
          <a:ln w="638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594" y="3605771"/>
            <a:ext cx="3659504" cy="0"/>
          </a:xfrm>
          <a:custGeom>
            <a:avLst/>
            <a:gdLst/>
            <a:ahLst/>
            <a:cxnLst/>
            <a:rect l="l" t="t" r="r" b="b"/>
            <a:pathLst>
              <a:path w="3659504">
                <a:moveTo>
                  <a:pt x="0" y="0"/>
                </a:moveTo>
                <a:lnTo>
                  <a:pt x="3659222" y="0"/>
                </a:lnTo>
              </a:path>
            </a:pathLst>
          </a:custGeom>
          <a:ln w="17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9249" y="1998511"/>
            <a:ext cx="3659504" cy="1338580"/>
          </a:xfrm>
          <a:custGeom>
            <a:avLst/>
            <a:gdLst/>
            <a:ahLst/>
            <a:cxnLst/>
            <a:rect l="l" t="t" r="r" b="b"/>
            <a:pathLst>
              <a:path w="3659504" h="1338579">
                <a:moveTo>
                  <a:pt x="0" y="29793"/>
                </a:moveTo>
                <a:lnTo>
                  <a:pt x="32443" y="70227"/>
                </a:lnTo>
                <a:lnTo>
                  <a:pt x="64887" y="0"/>
                </a:lnTo>
                <a:lnTo>
                  <a:pt x="98021" y="133007"/>
                </a:lnTo>
                <a:lnTo>
                  <a:pt x="129774" y="134071"/>
                </a:lnTo>
                <a:lnTo>
                  <a:pt x="162217" y="103213"/>
                </a:lnTo>
                <a:lnTo>
                  <a:pt x="194661" y="246861"/>
                </a:lnTo>
                <a:lnTo>
                  <a:pt x="227105" y="383060"/>
                </a:lnTo>
                <a:lnTo>
                  <a:pt x="259548" y="230900"/>
                </a:lnTo>
                <a:lnTo>
                  <a:pt x="291992" y="305384"/>
                </a:lnTo>
                <a:lnTo>
                  <a:pt x="324435" y="445840"/>
                </a:lnTo>
                <a:lnTo>
                  <a:pt x="356879" y="385189"/>
                </a:lnTo>
                <a:lnTo>
                  <a:pt x="388632" y="506491"/>
                </a:lnTo>
                <a:lnTo>
                  <a:pt x="421076" y="552246"/>
                </a:lnTo>
                <a:lnTo>
                  <a:pt x="453519" y="623538"/>
                </a:lnTo>
                <a:lnTo>
                  <a:pt x="486653" y="547989"/>
                </a:lnTo>
                <a:lnTo>
                  <a:pt x="518407" y="375612"/>
                </a:lnTo>
                <a:lnTo>
                  <a:pt x="550850" y="269206"/>
                </a:lnTo>
                <a:lnTo>
                  <a:pt x="583294" y="218131"/>
                </a:lnTo>
                <a:lnTo>
                  <a:pt x="615737" y="177697"/>
                </a:lnTo>
                <a:lnTo>
                  <a:pt x="647491" y="292615"/>
                </a:lnTo>
                <a:lnTo>
                  <a:pt x="679934" y="473505"/>
                </a:lnTo>
                <a:lnTo>
                  <a:pt x="712378" y="477762"/>
                </a:lnTo>
                <a:lnTo>
                  <a:pt x="745512" y="589488"/>
                </a:lnTo>
                <a:lnTo>
                  <a:pt x="777265" y="451160"/>
                </a:lnTo>
                <a:lnTo>
                  <a:pt x="809709" y="380932"/>
                </a:lnTo>
                <a:lnTo>
                  <a:pt x="842152" y="381996"/>
                </a:lnTo>
                <a:lnTo>
                  <a:pt x="875286" y="434135"/>
                </a:lnTo>
                <a:lnTo>
                  <a:pt x="907039" y="345818"/>
                </a:lnTo>
                <a:lnTo>
                  <a:pt x="939483" y="419238"/>
                </a:lnTo>
                <a:lnTo>
                  <a:pt x="971926" y="491594"/>
                </a:lnTo>
                <a:lnTo>
                  <a:pt x="1004370" y="557566"/>
                </a:lnTo>
                <a:lnTo>
                  <a:pt x="1036123" y="573527"/>
                </a:lnTo>
                <a:lnTo>
                  <a:pt x="1068567" y="611833"/>
                </a:lnTo>
                <a:lnTo>
                  <a:pt x="1101701" y="800171"/>
                </a:lnTo>
                <a:lnTo>
                  <a:pt x="1134144" y="757609"/>
                </a:lnTo>
                <a:lnTo>
                  <a:pt x="1165898" y="649075"/>
                </a:lnTo>
                <a:lnTo>
                  <a:pt x="1198341" y="551182"/>
                </a:lnTo>
                <a:lnTo>
                  <a:pt x="1230785" y="533093"/>
                </a:lnTo>
                <a:lnTo>
                  <a:pt x="1263228" y="429879"/>
                </a:lnTo>
                <a:lnTo>
                  <a:pt x="1295672" y="509683"/>
                </a:lnTo>
                <a:lnTo>
                  <a:pt x="1328116" y="505427"/>
                </a:lnTo>
                <a:lnTo>
                  <a:pt x="1360559" y="546925"/>
                </a:lnTo>
                <a:lnTo>
                  <a:pt x="1393003" y="673548"/>
                </a:lnTo>
                <a:lnTo>
                  <a:pt x="1425446" y="708662"/>
                </a:lnTo>
                <a:lnTo>
                  <a:pt x="1457200" y="618217"/>
                </a:lnTo>
                <a:lnTo>
                  <a:pt x="1490334" y="769314"/>
                </a:lnTo>
                <a:lnTo>
                  <a:pt x="1522777" y="684189"/>
                </a:lnTo>
                <a:lnTo>
                  <a:pt x="1554530" y="621409"/>
                </a:lnTo>
                <a:lnTo>
                  <a:pt x="1586974" y="731007"/>
                </a:lnTo>
                <a:lnTo>
                  <a:pt x="1619418" y="950203"/>
                </a:lnTo>
                <a:lnTo>
                  <a:pt x="1651861" y="909769"/>
                </a:lnTo>
                <a:lnTo>
                  <a:pt x="1684305" y="914025"/>
                </a:lnTo>
                <a:lnTo>
                  <a:pt x="1716058" y="965100"/>
                </a:lnTo>
                <a:lnTo>
                  <a:pt x="1749192" y="887424"/>
                </a:lnTo>
                <a:lnTo>
                  <a:pt x="1781635" y="831029"/>
                </a:lnTo>
                <a:lnTo>
                  <a:pt x="1814079" y="906577"/>
                </a:lnTo>
                <a:lnTo>
                  <a:pt x="1845832" y="770378"/>
                </a:lnTo>
                <a:lnTo>
                  <a:pt x="1878966" y="854438"/>
                </a:lnTo>
                <a:lnTo>
                  <a:pt x="1911410" y="836349"/>
                </a:lnTo>
                <a:lnTo>
                  <a:pt x="1943163" y="788467"/>
                </a:lnTo>
                <a:lnTo>
                  <a:pt x="1975607" y="892744"/>
                </a:lnTo>
                <a:lnTo>
                  <a:pt x="2008050" y="817196"/>
                </a:lnTo>
                <a:lnTo>
                  <a:pt x="2040494" y="804427"/>
                </a:lnTo>
                <a:lnTo>
                  <a:pt x="2072937" y="721431"/>
                </a:lnTo>
                <a:lnTo>
                  <a:pt x="2104691" y="668228"/>
                </a:lnTo>
                <a:lnTo>
                  <a:pt x="2137825" y="761865"/>
                </a:lnTo>
                <a:lnTo>
                  <a:pt x="2170268" y="748032"/>
                </a:lnTo>
                <a:lnTo>
                  <a:pt x="2202022" y="758673"/>
                </a:lnTo>
                <a:lnTo>
                  <a:pt x="2234465" y="689509"/>
                </a:lnTo>
                <a:lnTo>
                  <a:pt x="2266909" y="769314"/>
                </a:lnTo>
                <a:lnTo>
                  <a:pt x="2299352" y="872527"/>
                </a:lnTo>
                <a:lnTo>
                  <a:pt x="2331796" y="984253"/>
                </a:lnTo>
                <a:lnTo>
                  <a:pt x="2364239" y="882104"/>
                </a:lnTo>
                <a:lnTo>
                  <a:pt x="2396683" y="908705"/>
                </a:lnTo>
                <a:lnTo>
                  <a:pt x="2429127" y="1203449"/>
                </a:lnTo>
                <a:lnTo>
                  <a:pt x="2461570" y="1120453"/>
                </a:lnTo>
                <a:lnTo>
                  <a:pt x="2493323" y="961908"/>
                </a:lnTo>
                <a:lnTo>
                  <a:pt x="2526457" y="1003406"/>
                </a:lnTo>
                <a:lnTo>
                  <a:pt x="2558901" y="906577"/>
                </a:lnTo>
                <a:lnTo>
                  <a:pt x="2590654" y="908705"/>
                </a:lnTo>
                <a:lnTo>
                  <a:pt x="2623098" y="1071506"/>
                </a:lnTo>
                <a:lnTo>
                  <a:pt x="2655541" y="1149182"/>
                </a:lnTo>
                <a:lnTo>
                  <a:pt x="2687985" y="1005534"/>
                </a:lnTo>
                <a:lnTo>
                  <a:pt x="2720429" y="973613"/>
                </a:lnTo>
                <a:lnTo>
                  <a:pt x="2752182" y="1030008"/>
                </a:lnTo>
                <a:lnTo>
                  <a:pt x="2785316" y="1257716"/>
                </a:lnTo>
                <a:lnTo>
                  <a:pt x="2817759" y="1265165"/>
                </a:lnTo>
                <a:lnTo>
                  <a:pt x="2850203" y="1203449"/>
                </a:lnTo>
                <a:lnTo>
                  <a:pt x="2881956" y="1306663"/>
                </a:lnTo>
                <a:lnTo>
                  <a:pt x="2915090" y="1308791"/>
                </a:lnTo>
                <a:lnTo>
                  <a:pt x="2947534" y="1286446"/>
                </a:lnTo>
                <a:lnTo>
                  <a:pt x="2979287" y="1269421"/>
                </a:lnTo>
                <a:lnTo>
                  <a:pt x="3011731" y="1153439"/>
                </a:lnTo>
                <a:lnTo>
                  <a:pt x="3044174" y="1131093"/>
                </a:lnTo>
                <a:lnTo>
                  <a:pt x="3076618" y="1054481"/>
                </a:lnTo>
                <a:lnTo>
                  <a:pt x="3109061" y="1110876"/>
                </a:lnTo>
                <a:lnTo>
                  <a:pt x="3140815" y="1144926"/>
                </a:lnTo>
                <a:lnTo>
                  <a:pt x="3173948" y="1152374"/>
                </a:lnTo>
                <a:lnTo>
                  <a:pt x="3206392" y="1210898"/>
                </a:lnTo>
                <a:lnTo>
                  <a:pt x="3238145" y="1256652"/>
                </a:lnTo>
                <a:lnTo>
                  <a:pt x="3270589" y="1177912"/>
                </a:lnTo>
                <a:lnTo>
                  <a:pt x="3303033" y="1235371"/>
                </a:lnTo>
                <a:lnTo>
                  <a:pt x="3335476" y="1192809"/>
                </a:lnTo>
                <a:lnTo>
                  <a:pt x="3367920" y="1284318"/>
                </a:lnTo>
                <a:lnTo>
                  <a:pt x="3400363" y="1338585"/>
                </a:lnTo>
                <a:lnTo>
                  <a:pt x="3432807" y="1316239"/>
                </a:lnTo>
                <a:lnTo>
                  <a:pt x="3465250" y="1160887"/>
                </a:lnTo>
                <a:lnTo>
                  <a:pt x="3497694" y="1171528"/>
                </a:lnTo>
                <a:lnTo>
                  <a:pt x="3529447" y="1186424"/>
                </a:lnTo>
                <a:lnTo>
                  <a:pt x="3562581" y="1181104"/>
                </a:lnTo>
                <a:lnTo>
                  <a:pt x="3595025" y="1168335"/>
                </a:lnTo>
                <a:lnTo>
                  <a:pt x="3626778" y="1106620"/>
                </a:lnTo>
                <a:lnTo>
                  <a:pt x="3659222" y="1085339"/>
                </a:lnTo>
              </a:path>
            </a:pathLst>
          </a:custGeom>
          <a:ln w="25498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94759" y="1696032"/>
            <a:ext cx="182880" cy="1981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800" spc="-17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800" spc="-130" dirty="0">
                <a:solidFill>
                  <a:srgbClr val="585858"/>
                </a:solidFill>
                <a:latin typeface="Verdana"/>
                <a:cs typeface="Verdana"/>
              </a:rPr>
              <a:t>.0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770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8</a:t>
            </a:r>
            <a:r>
              <a:rPr sz="800" spc="-100" dirty="0">
                <a:solidFill>
                  <a:srgbClr val="585858"/>
                </a:solidFill>
                <a:latin typeface="Verdana"/>
                <a:cs typeface="Verdana"/>
              </a:rPr>
              <a:t>.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770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6</a:t>
            </a:r>
            <a:r>
              <a:rPr sz="800" spc="-100" dirty="0">
                <a:solidFill>
                  <a:srgbClr val="585858"/>
                </a:solidFill>
                <a:latin typeface="Verdana"/>
                <a:cs typeface="Verdana"/>
              </a:rPr>
              <a:t>.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770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4</a:t>
            </a:r>
            <a:r>
              <a:rPr sz="800" spc="-100" dirty="0">
                <a:solidFill>
                  <a:srgbClr val="585858"/>
                </a:solidFill>
                <a:latin typeface="Verdana"/>
                <a:cs typeface="Verdana"/>
              </a:rPr>
              <a:t>.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770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800" spc="-100" dirty="0">
                <a:solidFill>
                  <a:srgbClr val="585858"/>
                </a:solidFill>
                <a:latin typeface="Verdana"/>
                <a:cs typeface="Verdana"/>
              </a:rPr>
              <a:t>.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770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800" spc="-100" dirty="0">
                <a:solidFill>
                  <a:srgbClr val="585858"/>
                </a:solidFill>
                <a:latin typeface="Verdana"/>
                <a:cs typeface="Verdana"/>
              </a:rPr>
              <a:t>.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9090" y="3666491"/>
            <a:ext cx="20129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800" spc="-170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90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76719" y="3666491"/>
            <a:ext cx="20129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1</a:t>
            </a:r>
            <a:r>
              <a:rPr sz="800" spc="-170" dirty="0">
                <a:solidFill>
                  <a:srgbClr val="585858"/>
                </a:solidFill>
                <a:latin typeface="Verdana"/>
                <a:cs typeface="Verdana"/>
              </a:rPr>
              <a:t>9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95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24612" y="3666491"/>
            <a:ext cx="20129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800" spc="-17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00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72276" y="3666491"/>
            <a:ext cx="20129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800" spc="-17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05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19882" y="3666491"/>
            <a:ext cx="20129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800" spc="-17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10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67489" y="3666491"/>
            <a:ext cx="20129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800" spc="-170" dirty="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r>
              <a:rPr sz="800" spc="-165" dirty="0">
                <a:solidFill>
                  <a:srgbClr val="585858"/>
                </a:solidFill>
                <a:latin typeface="Verdana"/>
                <a:cs typeface="Verdana"/>
              </a:rPr>
              <a:t>15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84058" y="1538374"/>
            <a:ext cx="1247775" cy="1955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100" b="1" spc="-290" dirty="0">
                <a:solidFill>
                  <a:srgbClr val="585858"/>
                </a:solidFill>
                <a:latin typeface="Verdana"/>
                <a:cs typeface="Verdana"/>
              </a:rPr>
              <a:t>US </a:t>
            </a:r>
            <a:r>
              <a:rPr sz="1100" b="1" spc="-275" dirty="0">
                <a:solidFill>
                  <a:srgbClr val="585858"/>
                </a:solidFill>
                <a:latin typeface="Verdana"/>
                <a:cs typeface="Verdana"/>
              </a:rPr>
              <a:t>10Y </a:t>
            </a:r>
            <a:r>
              <a:rPr sz="1100" b="1" spc="-250" dirty="0">
                <a:solidFill>
                  <a:srgbClr val="585858"/>
                </a:solidFill>
                <a:latin typeface="Verdana"/>
                <a:cs typeface="Verdana"/>
              </a:rPr>
              <a:t>Govt </a:t>
            </a:r>
            <a:r>
              <a:rPr sz="1100" b="1" spc="-275" dirty="0">
                <a:solidFill>
                  <a:srgbClr val="585858"/>
                </a:solidFill>
                <a:latin typeface="Verdana"/>
                <a:cs typeface="Verdana"/>
              </a:rPr>
              <a:t>Bond</a:t>
            </a:r>
            <a:r>
              <a:rPr sz="1100" b="1" spc="-22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b="1" spc="-215" dirty="0">
                <a:solidFill>
                  <a:srgbClr val="585858"/>
                </a:solidFill>
                <a:latin typeface="Verdana"/>
                <a:cs typeface="Verdana"/>
              </a:rPr>
              <a:t>Yield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14088" y="1613916"/>
            <a:ext cx="3831336" cy="3842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9" name="文本框 38"/>
          <p:cNvSpPr txBox="1"/>
          <p:nvPr/>
        </p:nvSpPr>
        <p:spPr>
          <a:xfrm>
            <a:off x="629090" y="356309"/>
            <a:ext cx="50859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zh-C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十年“量化宽松”是否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重要</a:t>
            </a:r>
            <a:r>
              <a:rPr lang="zh-C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</a:p>
          <a:p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zh-CN" sz="1600" spc="-5" dirty="0">
                <a:solidFill>
                  <a:srgbClr val="990F1B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Liberation Sans Narrow"/>
              </a:rPr>
              <a:t>央行抑制了债券市场的波动。</a:t>
            </a:r>
          </a:p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1248</Words>
  <Application>Microsoft Office PowerPoint</Application>
  <PresentationFormat>全屏显示(4:3)</PresentationFormat>
  <Paragraphs>348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Liberation Sans Narrow</vt:lpstr>
      <vt:lpstr>Microsoft YaHei</vt:lpstr>
      <vt:lpstr>Arial</vt:lpstr>
      <vt:lpstr>Calibri</vt:lpstr>
      <vt:lpstr>Times New Roman</vt:lpstr>
      <vt:lpstr>Trebuchet MS</vt:lpstr>
      <vt:lpstr>Verdana</vt:lpstr>
      <vt:lpstr>Office Theme</vt:lpstr>
      <vt:lpstr>混沌的世界</vt:lpstr>
      <vt:lpstr>我们正处于经济周期的哪个环节？</vt:lpstr>
      <vt:lpstr>我们正处于经济周期的哪个环节？  根据我们的判断，美国已经完成了2/3的增长周期，而G20其他国家则仅完成了1/2</vt:lpstr>
      <vt:lpstr>美国是本轮经济周期中最领先的经济体， 美国就业市场从未如此紧张。</vt:lpstr>
      <vt:lpstr>就业市场会是问题吗？ 如果薪水上涨的话，是的。</vt:lpstr>
      <vt:lpstr>PowerPoint 演示文稿</vt:lpstr>
      <vt:lpstr>PowerPoint 演示文稿</vt:lpstr>
      <vt:lpstr>1986-2006年期间，美联储曾有四轮加息周期，三次导致衰退。 唯一例外的一次是1994年，当时的美联储采取了“提前”行动。</vt:lpstr>
      <vt:lpstr> 十年的“量化宽松”政策是否关系重大？ 央行抑制了债券市场的波动。 </vt:lpstr>
      <vt:lpstr>十年“量化宽松”是否重要？ 是的，当证词停止时…</vt:lpstr>
      <vt:lpstr>PowerPoint 演示文稿</vt:lpstr>
      <vt:lpstr>收益率十年后重新上升，打击市场……</vt:lpstr>
      <vt:lpstr>接下来将打击什么？ 全球信贷</vt:lpstr>
      <vt:lpstr>PowerPoint 演示文稿</vt:lpstr>
      <vt:lpstr>PowerPoint 演示文稿</vt:lpstr>
      <vt:lpstr>本轮信贷断裂导致美国“金融条件”收紧， 继而推动经济增速放缓。</vt:lpstr>
      <vt:lpstr>金融条件变化领先美国经济增速9个月</vt:lpstr>
      <vt:lpstr>美国金融条件收紧已经完全抵消2018年财政刺激作用</vt:lpstr>
      <vt:lpstr>PowerPoint 演示文稿</vt:lpstr>
      <vt:lpstr>PowerPoint 演示文稿</vt:lpstr>
      <vt:lpstr>我们如何定位？</vt:lpstr>
      <vt:lpstr>PowerPoint 演示文稿</vt:lpstr>
      <vt:lpstr>美国股市估值依然不够好，需要催化剂 澳大利亚市场更好</vt:lpstr>
      <vt:lpstr>全球股市估值好于美国</vt:lpstr>
      <vt:lpstr>附录：澳大利亚 </vt:lpstr>
      <vt:lpstr>PowerPoint 演示文稿</vt:lpstr>
      <vt:lpstr>PowerPoint 演示文稿</vt:lpstr>
      <vt:lpstr>房价经历长期上涨后目前处于温和下跌。</vt:lpstr>
      <vt:lpstr>PowerPoint 演示文稿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Ellerston Global Macro Fund</dc:title>
  <dc:creator>Howard Chang</dc:creator>
  <cp:lastModifiedBy>Suki Cai</cp:lastModifiedBy>
  <cp:revision>15</cp:revision>
  <dcterms:created xsi:type="dcterms:W3CDTF">2018-12-01T12:00:45Z</dcterms:created>
  <dcterms:modified xsi:type="dcterms:W3CDTF">2018-12-10T06:53:31Z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2018-11-30T00:00:00Z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2018-12-01T00:00:00Z</vt:filetime>
  </property>
</Properties>
</file>